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lored Crayons" panose="02000500000000000000" pitchFamily="2" charset="0"/>
      <p:regular r:id="rId16"/>
    </p:embeddedFont>
    <p:embeddedFont>
      <p:font typeface="Pristina" panose="03060402040406080204" pitchFamily="66"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2B544-D99A-4242-80B9-AEE65016DE97}" v="29" dt="2020-08-09T02:21:25.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57179" autoAdjust="0"/>
  </p:normalViewPr>
  <p:slideViewPr>
    <p:cSldViewPr snapToGrid="0">
      <p:cViewPr varScale="1">
        <p:scale>
          <a:sx n="45" d="100"/>
          <a:sy n="45" d="100"/>
        </p:scale>
        <p:origin x="11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E352B544-D99A-4242-80B9-AEE65016DE97}"/>
    <pc:docChg chg="custSel addSld delSld modSld">
      <pc:chgData name="Stan Cox" userId="9376f276357bfffd" providerId="LiveId" clId="{E352B544-D99A-4242-80B9-AEE65016DE97}" dt="2020-08-09T02:21:47.099" v="5753"/>
      <pc:docMkLst>
        <pc:docMk/>
      </pc:docMkLst>
      <pc:sldChg chg="modTransition">
        <pc:chgData name="Stan Cox" userId="9376f276357bfffd" providerId="LiveId" clId="{E352B544-D99A-4242-80B9-AEE65016DE97}" dt="2020-08-09T02:21:47.099" v="5753"/>
        <pc:sldMkLst>
          <pc:docMk/>
          <pc:sldMk cId="4188007473" sldId="256"/>
        </pc:sldMkLst>
      </pc:sldChg>
      <pc:sldChg chg="modSp mod modNotesTx">
        <pc:chgData name="Stan Cox" userId="9376f276357bfffd" providerId="LiveId" clId="{E352B544-D99A-4242-80B9-AEE65016DE97}" dt="2020-08-08T20:18:18.675" v="1964" actId="20577"/>
        <pc:sldMkLst>
          <pc:docMk/>
          <pc:sldMk cId="1889917827" sldId="257"/>
        </pc:sldMkLst>
        <pc:spChg chg="mod">
          <ac:chgData name="Stan Cox" userId="9376f276357bfffd" providerId="LiveId" clId="{E352B544-D99A-4242-80B9-AEE65016DE97}" dt="2020-08-08T19:41:00.992" v="177" actId="255"/>
          <ac:spMkLst>
            <pc:docMk/>
            <pc:sldMk cId="1889917827" sldId="257"/>
            <ac:spMk id="2" creationId="{99B325E8-7954-4585-90AF-41CD64734273}"/>
          </ac:spMkLst>
        </pc:spChg>
        <pc:spChg chg="mod">
          <ac:chgData name="Stan Cox" userId="9376f276357bfffd" providerId="LiveId" clId="{E352B544-D99A-4242-80B9-AEE65016DE97}" dt="2020-08-08T19:41:10.386" v="179" actId="14100"/>
          <ac:spMkLst>
            <pc:docMk/>
            <pc:sldMk cId="1889917827" sldId="257"/>
            <ac:spMk id="3" creationId="{E1A29AD6-ADC8-4890-8D71-ED5132CACB27}"/>
          </ac:spMkLst>
        </pc:spChg>
      </pc:sldChg>
      <pc:sldChg chg="addSp modSp add mod modClrScheme chgLayout modNotesTx">
        <pc:chgData name="Stan Cox" userId="9376f276357bfffd" providerId="LiveId" clId="{E352B544-D99A-4242-80B9-AEE65016DE97}" dt="2020-08-08T20:34:24.976" v="3121" actId="6549"/>
        <pc:sldMkLst>
          <pc:docMk/>
          <pc:sldMk cId="593314302" sldId="258"/>
        </pc:sldMkLst>
        <pc:spChg chg="mod ord">
          <ac:chgData name="Stan Cox" userId="9376f276357bfffd" providerId="LiveId" clId="{E352B544-D99A-4242-80B9-AEE65016DE97}" dt="2020-08-08T20:00:18.098" v="972" actId="14100"/>
          <ac:spMkLst>
            <pc:docMk/>
            <pc:sldMk cId="593314302" sldId="258"/>
            <ac:spMk id="2" creationId="{99B325E8-7954-4585-90AF-41CD64734273}"/>
          </ac:spMkLst>
        </pc:spChg>
        <pc:spChg chg="mod ord">
          <ac:chgData name="Stan Cox" userId="9376f276357bfffd" providerId="LiveId" clId="{E352B544-D99A-4242-80B9-AEE65016DE97}" dt="2020-08-08T20:05:27.992" v="1156" actId="207"/>
          <ac:spMkLst>
            <pc:docMk/>
            <pc:sldMk cId="593314302" sldId="258"/>
            <ac:spMk id="3" creationId="{E1A29AD6-ADC8-4890-8D71-ED5132CACB27}"/>
          </ac:spMkLst>
        </pc:spChg>
        <pc:spChg chg="add mod ord">
          <ac:chgData name="Stan Cox" userId="9376f276357bfffd" providerId="LiveId" clId="{E352B544-D99A-4242-80B9-AEE65016DE97}" dt="2020-08-08T20:08:05.261" v="1240" actId="207"/>
          <ac:spMkLst>
            <pc:docMk/>
            <pc:sldMk cId="593314302" sldId="258"/>
            <ac:spMk id="4" creationId="{31526852-45FC-45E5-97EC-7AFD0E23BEEE}"/>
          </ac:spMkLst>
        </pc:spChg>
      </pc:sldChg>
      <pc:sldChg chg="add del setBg">
        <pc:chgData name="Stan Cox" userId="9376f276357bfffd" providerId="LiveId" clId="{E352B544-D99A-4242-80B9-AEE65016DE97}" dt="2020-08-08T19:53:19.390" v="611"/>
        <pc:sldMkLst>
          <pc:docMk/>
          <pc:sldMk cId="1771155600" sldId="258"/>
        </pc:sldMkLst>
      </pc:sldChg>
      <pc:sldChg chg="delSp modSp add mod modClrScheme chgLayout modNotesTx">
        <pc:chgData name="Stan Cox" userId="9376f276357bfffd" providerId="LiveId" clId="{E352B544-D99A-4242-80B9-AEE65016DE97}" dt="2020-08-08T20:48:32.490" v="4251" actId="6549"/>
        <pc:sldMkLst>
          <pc:docMk/>
          <pc:sldMk cId="2322516225" sldId="259"/>
        </pc:sldMkLst>
        <pc:spChg chg="mod ord">
          <ac:chgData name="Stan Cox" userId="9376f276357bfffd" providerId="LiveId" clId="{E352B544-D99A-4242-80B9-AEE65016DE97}" dt="2020-08-08T20:36:06.616" v="3169" actId="20577"/>
          <ac:spMkLst>
            <pc:docMk/>
            <pc:sldMk cId="2322516225" sldId="259"/>
            <ac:spMk id="2" creationId="{99B325E8-7954-4585-90AF-41CD64734273}"/>
          </ac:spMkLst>
        </pc:spChg>
        <pc:spChg chg="mod ord">
          <ac:chgData name="Stan Cox" userId="9376f276357bfffd" providerId="LiveId" clId="{E352B544-D99A-4242-80B9-AEE65016DE97}" dt="2020-08-08T20:47:57.222" v="4247" actId="207"/>
          <ac:spMkLst>
            <pc:docMk/>
            <pc:sldMk cId="2322516225" sldId="259"/>
            <ac:spMk id="3" creationId="{E1A29AD6-ADC8-4890-8D71-ED5132CACB27}"/>
          </ac:spMkLst>
        </pc:spChg>
        <pc:spChg chg="del mod ord">
          <ac:chgData name="Stan Cox" userId="9376f276357bfffd" providerId="LiveId" clId="{E352B544-D99A-4242-80B9-AEE65016DE97}" dt="2020-08-08T20:35:24.872" v="3131" actId="478"/>
          <ac:spMkLst>
            <pc:docMk/>
            <pc:sldMk cId="2322516225" sldId="259"/>
            <ac:spMk id="4" creationId="{31526852-45FC-45E5-97EC-7AFD0E23BEEE}"/>
          </ac:spMkLst>
        </pc:spChg>
      </pc:sldChg>
      <pc:sldChg chg="add del setBg">
        <pc:chgData name="Stan Cox" userId="9376f276357bfffd" providerId="LiveId" clId="{E352B544-D99A-4242-80B9-AEE65016DE97}" dt="2020-08-08T20:33:54.125" v="3119"/>
        <pc:sldMkLst>
          <pc:docMk/>
          <pc:sldMk cId="3988262308" sldId="259"/>
        </pc:sldMkLst>
      </pc:sldChg>
      <pc:sldChg chg="add del setBg">
        <pc:chgData name="Stan Cox" userId="9376f276357bfffd" providerId="LiveId" clId="{E352B544-D99A-4242-80B9-AEE65016DE97}" dt="2020-08-08T20:48:23.285" v="4249"/>
        <pc:sldMkLst>
          <pc:docMk/>
          <pc:sldMk cId="1435110687" sldId="260"/>
        </pc:sldMkLst>
      </pc:sldChg>
      <pc:sldChg chg="modSp add mod modNotesTx">
        <pc:chgData name="Stan Cox" userId="9376f276357bfffd" providerId="LiveId" clId="{E352B544-D99A-4242-80B9-AEE65016DE97}" dt="2020-08-08T21:05:14.649" v="5365" actId="20577"/>
        <pc:sldMkLst>
          <pc:docMk/>
          <pc:sldMk cId="3961242180" sldId="260"/>
        </pc:sldMkLst>
        <pc:spChg chg="mod">
          <ac:chgData name="Stan Cox" userId="9376f276357bfffd" providerId="LiveId" clId="{E352B544-D99A-4242-80B9-AEE65016DE97}" dt="2020-08-08T20:49:37.552" v="4285" actId="20577"/>
          <ac:spMkLst>
            <pc:docMk/>
            <pc:sldMk cId="3961242180" sldId="260"/>
            <ac:spMk id="2" creationId="{99B325E8-7954-4585-90AF-41CD64734273}"/>
          </ac:spMkLst>
        </pc:spChg>
        <pc:spChg chg="mod">
          <ac:chgData name="Stan Cox" userId="9376f276357bfffd" providerId="LiveId" clId="{E352B544-D99A-4242-80B9-AEE65016DE97}" dt="2020-08-08T21:05:14.649" v="5365" actId="20577"/>
          <ac:spMkLst>
            <pc:docMk/>
            <pc:sldMk cId="3961242180" sldId="260"/>
            <ac:spMk id="3" creationId="{E1A29AD6-ADC8-4890-8D71-ED5132CACB27}"/>
          </ac:spMkLst>
        </pc:spChg>
      </pc:sldChg>
      <pc:sldChg chg="add del setBg">
        <pc:chgData name="Stan Cox" userId="9376f276357bfffd" providerId="LiveId" clId="{E352B544-D99A-4242-80B9-AEE65016DE97}" dt="2020-08-08T20:51:32.702" v="4443"/>
        <pc:sldMkLst>
          <pc:docMk/>
          <pc:sldMk cId="1021254315" sldId="261"/>
        </pc:sldMkLst>
      </pc:sldChg>
      <pc:sldChg chg="modSp add mod modTransition modNotesTx">
        <pc:chgData name="Stan Cox" userId="9376f276357bfffd" providerId="LiveId" clId="{E352B544-D99A-4242-80B9-AEE65016DE97}" dt="2020-08-08T21:08:15.196" v="5750"/>
        <pc:sldMkLst>
          <pc:docMk/>
          <pc:sldMk cId="3215677028" sldId="261"/>
        </pc:sldMkLst>
        <pc:spChg chg="mod">
          <ac:chgData name="Stan Cox" userId="9376f276357bfffd" providerId="LiveId" clId="{E352B544-D99A-4242-80B9-AEE65016DE97}" dt="2020-08-08T21:07:50.819" v="5749" actId="20577"/>
          <ac:spMkLst>
            <pc:docMk/>
            <pc:sldMk cId="3215677028" sldId="261"/>
            <ac:spMk id="3" creationId="{E1A29AD6-ADC8-4890-8D71-ED5132CACB27}"/>
          </ac:spMkLst>
        </pc:spChg>
      </pc:sldChg>
      <pc:sldChg chg="new setBg">
        <pc:chgData name="Stan Cox" userId="9376f276357bfffd" providerId="LiveId" clId="{E352B544-D99A-4242-80B9-AEE65016DE97}" dt="2020-08-09T02:21:25.546" v="5752"/>
        <pc:sldMkLst>
          <pc:docMk/>
          <pc:sldMk cId="294220451"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38F2E-88A8-4A54-891F-DB0A2CFBCD67}" type="datetimeFigureOut">
              <a:rPr lang="en-US" smtClean="0"/>
              <a:t>8/8/2020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A18B5-728D-48E2-B7B4-CE2D5D3CF631}" type="slidenum">
              <a:rPr lang="en-US" smtClean="0"/>
              <a:t>‹#›</a:t>
            </a:fld>
            <a:endParaRPr lang="en-US"/>
          </a:p>
        </p:txBody>
      </p:sp>
    </p:spTree>
    <p:extLst>
      <p:ext uri="{BB962C8B-B14F-4D97-AF65-F5344CB8AC3E}">
        <p14:creationId xmlns:p14="http://schemas.microsoft.com/office/powerpoint/2010/main" val="95317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passage this morning is Colossians 3:1-11.  The context begins in chapter 2.</a:t>
            </a:r>
          </a:p>
          <a:p>
            <a:pPr marL="628650" lvl="1" indent="-171450">
              <a:buFont typeface="Arial" panose="020B0604020202020204" pitchFamily="34" charset="0"/>
              <a:buChar char="•"/>
            </a:pPr>
            <a:r>
              <a:rPr lang="en-US" b="1" dirty="0"/>
              <a:t>Paul is expressing the superiority of Christ to all things the world has to offer</a:t>
            </a:r>
          </a:p>
          <a:p>
            <a:pPr marL="1085850" lvl="2" indent="-171450">
              <a:buFont typeface="Arial" panose="020B0604020202020204" pitchFamily="34" charset="0"/>
              <a:buChar char="•"/>
            </a:pPr>
            <a:r>
              <a:rPr lang="en-US" b="1" dirty="0"/>
              <a:t>(Colossians 2:3), </a:t>
            </a:r>
            <a:r>
              <a:rPr lang="en-US" b="0" i="1" dirty="0"/>
              <a:t>“In whom are hidden all the treasures of wisdom and knowledge”</a:t>
            </a:r>
            <a:r>
              <a:rPr lang="en-US" b="0" dirty="0"/>
              <a:t> as contrasted with the philosophies of men.</a:t>
            </a:r>
          </a:p>
          <a:p>
            <a:pPr marL="1085850" lvl="2" indent="-171450">
              <a:buFont typeface="Arial" panose="020B0604020202020204" pitchFamily="34" charset="0"/>
              <a:buChar char="•"/>
            </a:pPr>
            <a:r>
              <a:rPr lang="en-US" b="1" dirty="0"/>
              <a:t>(Colossians 2:11), </a:t>
            </a:r>
            <a:r>
              <a:rPr lang="en-US" b="0" i="1" dirty="0"/>
              <a:t>“In Him you were also circumcised with the circumcision made without hands” </a:t>
            </a:r>
            <a:r>
              <a:rPr lang="en-US" b="0" dirty="0"/>
              <a:t>as contrasted with the Old law, and physical circumcision, which was </a:t>
            </a:r>
            <a:r>
              <a:rPr lang="en-US" b="0" i="1" dirty="0"/>
              <a:t>“against us, which was contrary to us.”</a:t>
            </a:r>
          </a:p>
          <a:p>
            <a:pPr marL="1085850" lvl="2" indent="-171450">
              <a:buFont typeface="Arial" panose="020B0604020202020204" pitchFamily="34" charset="0"/>
              <a:buChar char="•"/>
            </a:pPr>
            <a:r>
              <a:rPr lang="en-US" b="0" dirty="0"/>
              <a:t>And now, as a third contrast, a rejection of our previous life of indulgence in the flesh, described </a:t>
            </a:r>
            <a:r>
              <a:rPr lang="en-US" b="0" i="1" dirty="0"/>
              <a:t>as “the old man with his deeds” </a:t>
            </a:r>
            <a:r>
              <a:rPr lang="en-US" b="0" dirty="0"/>
              <a:t>(3:9).</a:t>
            </a:r>
          </a:p>
          <a:p>
            <a:pPr marL="628650" lvl="1" indent="-171450">
              <a:buFont typeface="Arial" panose="020B0604020202020204" pitchFamily="34" charset="0"/>
              <a:buChar char="•"/>
            </a:pPr>
            <a:r>
              <a:rPr lang="en-US" b="1" dirty="0"/>
              <a:t>The basic sentiment is that a relationship with Christ is far superior to the others, but carries with it certain responsibilities.</a:t>
            </a:r>
          </a:p>
        </p:txBody>
      </p:sp>
      <p:sp>
        <p:nvSpPr>
          <p:cNvPr id="4" name="Slide Number Placeholder 3"/>
          <p:cNvSpPr>
            <a:spLocks noGrp="1"/>
          </p:cNvSpPr>
          <p:nvPr>
            <p:ph type="sldNum" sz="quarter" idx="5"/>
          </p:nvPr>
        </p:nvSpPr>
        <p:spPr/>
        <p:txBody>
          <a:bodyPr/>
          <a:lstStyle/>
          <a:p>
            <a:fld id="{8A3A18B5-728D-48E2-B7B4-CE2D5D3CF631}" type="slidenum">
              <a:rPr lang="en-US" smtClean="0"/>
              <a:t>2</a:t>
            </a:fld>
            <a:endParaRPr lang="en-US"/>
          </a:p>
        </p:txBody>
      </p:sp>
    </p:spTree>
    <p:extLst>
      <p:ext uri="{BB962C8B-B14F-4D97-AF65-F5344CB8AC3E}">
        <p14:creationId xmlns:p14="http://schemas.microsoft.com/office/powerpoint/2010/main" val="132207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If then… Therefore (verse 1-5a)</a:t>
            </a:r>
          </a:p>
          <a:p>
            <a:pPr marL="0" indent="0">
              <a:buFont typeface="Arial" panose="020B0604020202020204" pitchFamily="34" charset="0"/>
              <a:buNone/>
            </a:pPr>
            <a:r>
              <a:rPr lang="en-US" b="1" i="0" dirty="0"/>
              <a:t>(Colossians 3:1-5a), </a:t>
            </a:r>
            <a:r>
              <a:rPr lang="en-US" i="1" dirty="0"/>
              <a:t>“If then you were raised with Christ, seek those things which are above, where Christ is, sitting at the right hand of God.</a:t>
            </a:r>
            <a:r>
              <a:rPr lang="en-US" i="1" baseline="30000" dirty="0"/>
              <a:t> 2</a:t>
            </a:r>
            <a:r>
              <a:rPr lang="en-US" i="1" dirty="0"/>
              <a:t> Set your mind on things above, not on things on the earth.</a:t>
            </a:r>
            <a:r>
              <a:rPr lang="en-US" i="1" baseline="30000" dirty="0"/>
              <a:t> 3</a:t>
            </a:r>
            <a:r>
              <a:rPr lang="en-US" i="1" dirty="0"/>
              <a:t> For you died, and your life is hidden with Christ in God.</a:t>
            </a:r>
            <a:r>
              <a:rPr lang="en-US" i="1" baseline="30000" dirty="0"/>
              <a:t> 4</a:t>
            </a:r>
            <a:r>
              <a:rPr lang="en-US" i="1" dirty="0"/>
              <a:t> When Christ who is our life appears, then you also will appear with Him in glory. </a:t>
            </a:r>
            <a:r>
              <a:rPr lang="en-US" i="1" baseline="30000" dirty="0"/>
              <a:t>5</a:t>
            </a:r>
            <a:r>
              <a:rPr lang="en-US" i="1" dirty="0"/>
              <a:t> Therefore put to death your members which are on the earth</a:t>
            </a:r>
            <a:r>
              <a:rPr lang="en-US" i="0" dirty="0"/>
              <a:t>…”</a:t>
            </a:r>
          </a:p>
          <a:p>
            <a:pPr marL="628650" lvl="1" indent="-171450">
              <a:buFont typeface="Arial" panose="020B0604020202020204" pitchFamily="34" charset="0"/>
              <a:buChar char="•"/>
            </a:pPr>
            <a:r>
              <a:rPr lang="en-US" b="1" i="0" dirty="0"/>
              <a:t>If then statement </a:t>
            </a:r>
          </a:p>
          <a:p>
            <a:pPr marL="628650" lvl="1" indent="-171450">
              <a:buFont typeface="Arial" panose="020B0604020202020204" pitchFamily="34" charset="0"/>
              <a:buChar char="•"/>
            </a:pPr>
            <a:r>
              <a:rPr lang="en-US" i="0" dirty="0"/>
              <a:t>(Responsibility that comes from obtaining a new life through Jesus), </a:t>
            </a:r>
            <a:r>
              <a:rPr lang="en-US" i="1" dirty="0"/>
              <a:t>“seek those things which are above”</a:t>
            </a:r>
          </a:p>
          <a:p>
            <a:pPr marL="0" lvl="0" indent="0">
              <a:buFont typeface="Arial" panose="020B0604020202020204" pitchFamily="34" charset="0"/>
              <a:buNone/>
            </a:pPr>
            <a:r>
              <a:rPr lang="en-US" b="1" i="0" dirty="0"/>
              <a:t>(Philippians 4:8-9), </a:t>
            </a:r>
            <a:r>
              <a:rPr lang="en-US" i="1"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r>
              <a:rPr lang="en-US" i="1" baseline="30000" dirty="0"/>
              <a:t> 9</a:t>
            </a:r>
            <a:r>
              <a:rPr lang="en-US" i="1" dirty="0"/>
              <a:t> The things which you learned and received and heard and saw in me, these do, and the God of peace will be with you.”</a:t>
            </a:r>
          </a:p>
          <a:p>
            <a:pPr marL="628650" lvl="1" indent="-171450">
              <a:buFont typeface="Arial" panose="020B0604020202020204" pitchFamily="34" charset="0"/>
              <a:buChar char="•"/>
            </a:pPr>
            <a:r>
              <a:rPr lang="en-US" b="1" i="0" dirty="0"/>
              <a:t>Reason for obligation to Christ: </a:t>
            </a:r>
            <a:r>
              <a:rPr lang="en-US" b="1" i="1" dirty="0"/>
              <a:t>“for you died, and your life is hidden with Christ in God”</a:t>
            </a:r>
          </a:p>
          <a:p>
            <a:pPr marL="1085850" lvl="2" indent="-171450">
              <a:buFont typeface="Arial" panose="020B0604020202020204" pitchFamily="34" charset="0"/>
              <a:buChar char="•"/>
            </a:pPr>
            <a:r>
              <a:rPr lang="en-US" i="0" dirty="0"/>
              <a:t>You have escaped the slavery of sin, but now are a bondservant of Jesus Christ</a:t>
            </a:r>
          </a:p>
          <a:p>
            <a:pPr marL="0" lvl="0" indent="0">
              <a:buFont typeface="Arial" panose="020B0604020202020204" pitchFamily="34" charset="0"/>
              <a:buNone/>
            </a:pPr>
            <a:r>
              <a:rPr lang="en-US" b="1" i="0" dirty="0"/>
              <a:t>(Romans 6:16-18), </a:t>
            </a:r>
            <a:r>
              <a:rPr lang="en-US" i="1" dirty="0"/>
              <a:t>“Do you not know that to whom you present yourselves slaves to obey, you are that one's slaves whom you obey, whether of sin leading to death, or of obedience leading to righteousness?</a:t>
            </a:r>
            <a:r>
              <a:rPr lang="en-US" i="1" baseline="30000" dirty="0"/>
              <a:t> 17</a:t>
            </a:r>
            <a:r>
              <a:rPr lang="en-US" i="1" dirty="0"/>
              <a:t> But God be thanked that though you were slaves of sin, yet you obeyed from the heart that form of doctrine to which you were delivered.</a:t>
            </a:r>
            <a:r>
              <a:rPr lang="en-US" i="1" baseline="30000" dirty="0"/>
              <a:t> 18</a:t>
            </a:r>
            <a:r>
              <a:rPr lang="en-US" i="1" dirty="0"/>
              <a:t> And having been set free from sin, you became slaves of righteousness.”</a:t>
            </a:r>
          </a:p>
          <a:p>
            <a:pPr marL="628650" lvl="1" indent="-171450">
              <a:buFont typeface="Arial" panose="020B0604020202020204" pitchFamily="34" charset="0"/>
              <a:buChar char="•"/>
            </a:pPr>
            <a:r>
              <a:rPr lang="en-US" b="1" i="0" dirty="0"/>
              <a:t>Motivation for fulfilling obligation:  future reward </a:t>
            </a:r>
            <a:r>
              <a:rPr lang="en-US" b="1" i="1" dirty="0"/>
              <a:t>“you will appear with Him in glory.” </a:t>
            </a:r>
            <a:r>
              <a:rPr lang="en-US" b="1" i="0" dirty="0"/>
              <a:t>(4)</a:t>
            </a:r>
          </a:p>
          <a:p>
            <a:pPr marL="628650" lvl="1" indent="-171450">
              <a:buFont typeface="Arial" panose="020B0604020202020204" pitchFamily="34" charset="0"/>
              <a:buChar char="•"/>
            </a:pPr>
            <a:r>
              <a:rPr lang="en-US" b="1" i="1" dirty="0"/>
              <a:t>“Therefore, put to death your members which are on the earth” </a:t>
            </a:r>
            <a:r>
              <a:rPr lang="en-US" b="1" i="0" dirty="0"/>
              <a:t>(5)</a:t>
            </a:r>
            <a:r>
              <a:rPr lang="en-US" i="0" dirty="0"/>
              <a:t> </a:t>
            </a:r>
          </a:p>
          <a:p>
            <a:pPr marL="1085850" lvl="2" indent="-171450">
              <a:buFont typeface="Arial" panose="020B0604020202020204" pitchFamily="34" charset="0"/>
              <a:buChar char="•"/>
            </a:pPr>
            <a:r>
              <a:rPr lang="en-US" i="0" dirty="0"/>
              <a:t>What does </a:t>
            </a:r>
            <a:r>
              <a:rPr lang="en-US" i="1" dirty="0"/>
              <a:t>“put to death your members” </a:t>
            </a:r>
            <a:r>
              <a:rPr lang="en-US" i="0" dirty="0"/>
              <a:t>mean?</a:t>
            </a:r>
          </a:p>
          <a:p>
            <a:pPr marL="1543050" lvl="3" indent="-171450">
              <a:buFont typeface="Arial" panose="020B0604020202020204" pitchFamily="34" charset="0"/>
              <a:buChar char="•"/>
            </a:pPr>
            <a:r>
              <a:rPr lang="en-US" i="1" dirty="0"/>
              <a:t>“put to death” </a:t>
            </a:r>
            <a:r>
              <a:rPr lang="en-US" i="0" dirty="0"/>
              <a:t>– mortify (figuratively – subdue) – force of the word - utterly slay</a:t>
            </a:r>
          </a:p>
          <a:p>
            <a:pPr marL="1543050" lvl="3" indent="-171450">
              <a:buFont typeface="Arial" panose="020B0604020202020204" pitchFamily="34" charset="0"/>
              <a:buChar char="•"/>
            </a:pPr>
            <a:r>
              <a:rPr lang="en-US" i="1" dirty="0"/>
              <a:t>“members” </a:t>
            </a:r>
            <a:r>
              <a:rPr lang="en-US" i="0" dirty="0"/>
              <a:t>a limb, or other body part.  Here indicating those lusts or attitudes that are characterized as “earthly”</a:t>
            </a:r>
          </a:p>
          <a:p>
            <a:pPr marL="0" lvl="0" indent="0">
              <a:buFont typeface="Arial" panose="020B0604020202020204" pitchFamily="34" charset="0"/>
              <a:buNone/>
            </a:pPr>
            <a:r>
              <a:rPr lang="en-US" b="1" i="0" dirty="0"/>
              <a:t>(Galatians 5:16-17, 19a), </a:t>
            </a:r>
            <a:r>
              <a:rPr lang="en-US" i="1" dirty="0"/>
              <a:t>“I say then: Walk in the Spirit, and you shall not fulfill the lust of the flesh.</a:t>
            </a:r>
            <a:r>
              <a:rPr lang="en-US" i="1" baseline="30000" dirty="0"/>
              <a:t> 17</a:t>
            </a:r>
            <a:r>
              <a:rPr lang="en-US" i="1" dirty="0"/>
              <a:t> For the flesh lusts against the Spirit, and the Spirit against the flesh; and these are contrary to one another, so that you do not do the things that you wish…  </a:t>
            </a:r>
            <a:r>
              <a:rPr lang="en-US" i="1" baseline="30000" dirty="0"/>
              <a:t>19</a:t>
            </a:r>
            <a:r>
              <a:rPr lang="en-US" i="1" dirty="0"/>
              <a:t> Now the works of the flesh are evident…”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A18B5-728D-48E2-B7B4-CE2D5D3CF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99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3:5, 8-9), “</a:t>
            </a:r>
            <a:r>
              <a:rPr lang="en-US" i="1" dirty="0"/>
              <a:t>Therefore put to death your members which are on the earth: fornication, uncleanness, passion, evil desire, and covetousness, which is idolatry… </a:t>
            </a:r>
            <a:r>
              <a:rPr lang="en-US" i="1" baseline="30000" dirty="0"/>
              <a:t> 8</a:t>
            </a:r>
            <a:r>
              <a:rPr lang="en-US" i="1" dirty="0"/>
              <a:t> But now you yourselves are to put off all these: anger, wrath, malice, blasphemy, filthy language out of your mouth.</a:t>
            </a:r>
            <a:r>
              <a:rPr lang="en-US" i="1" baseline="30000" dirty="0"/>
              <a:t> 9</a:t>
            </a:r>
            <a:r>
              <a:rPr lang="en-US" i="1" dirty="0"/>
              <a:t> Do not lie to one another, since you have put off the old man with his deeds…”</a:t>
            </a:r>
          </a:p>
          <a:p>
            <a:pPr marL="628650" lvl="1" indent="-171450">
              <a:buFont typeface="Arial" panose="020B0604020202020204" pitchFamily="34" charset="0"/>
              <a:buChar char="•"/>
            </a:pPr>
            <a:r>
              <a:rPr lang="en-US" b="1" i="0" dirty="0"/>
              <a:t>Fornication</a:t>
            </a:r>
            <a:r>
              <a:rPr lang="en-US" i="0" dirty="0"/>
              <a:t> – (</a:t>
            </a:r>
            <a:r>
              <a:rPr lang="en-US" i="0" dirty="0" err="1"/>
              <a:t>porneia</a:t>
            </a:r>
            <a:r>
              <a:rPr lang="en-US" i="0" dirty="0"/>
              <a:t>) illicit sexual intercourse (sexual intercourse outside of the marriage relationship</a:t>
            </a:r>
          </a:p>
          <a:p>
            <a:pPr marL="0" lvl="0" indent="0">
              <a:buFont typeface="Arial" panose="020B0604020202020204" pitchFamily="34" charset="0"/>
              <a:buNone/>
            </a:pPr>
            <a:r>
              <a:rPr lang="en-US" b="1" i="0" dirty="0"/>
              <a:t>(Hebrews 13:4), </a:t>
            </a:r>
            <a:r>
              <a:rPr lang="en-US" i="1" dirty="0"/>
              <a:t>“Marriage is honorable among all, and the bed undefiled; but fornicators and adulterers God will judge.”</a:t>
            </a:r>
          </a:p>
          <a:p>
            <a:pPr marL="628650" lvl="1" indent="-171450">
              <a:buFont typeface="Arial" panose="020B0604020202020204" pitchFamily="34" charset="0"/>
              <a:buChar char="•"/>
            </a:pPr>
            <a:r>
              <a:rPr lang="en-US" b="1" i="0" dirty="0"/>
              <a:t>Uncleanness</a:t>
            </a:r>
            <a:r>
              <a:rPr lang="en-US" i="0" dirty="0"/>
              <a:t> – (</a:t>
            </a:r>
            <a:r>
              <a:rPr lang="en-US" i="0" dirty="0" err="1"/>
              <a:t>akatharsia</a:t>
            </a:r>
            <a:r>
              <a:rPr lang="en-US" i="0" dirty="0"/>
              <a:t>) the impurity of lustful, luxurious, profligate living</a:t>
            </a:r>
          </a:p>
          <a:p>
            <a:pPr marL="628650" lvl="1" indent="-171450">
              <a:buFont typeface="Arial" panose="020B0604020202020204" pitchFamily="34" charset="0"/>
              <a:buChar char="•"/>
            </a:pPr>
            <a:r>
              <a:rPr lang="en-US" b="1" i="0" dirty="0"/>
              <a:t>Passion</a:t>
            </a:r>
            <a:r>
              <a:rPr lang="en-US" i="0" dirty="0"/>
              <a:t> - (KJV – inordinate affection) (pathos) depraved passion, vile passion. An evil affliction of the mind.</a:t>
            </a:r>
          </a:p>
          <a:p>
            <a:pPr marL="628650" lvl="1" indent="-171450">
              <a:buFont typeface="Arial" panose="020B0604020202020204" pitchFamily="34" charset="0"/>
              <a:buChar char="•"/>
            </a:pPr>
            <a:r>
              <a:rPr lang="en-US" b="1" i="0" dirty="0"/>
              <a:t>Evil desire - </a:t>
            </a:r>
            <a:r>
              <a:rPr lang="en-US" i="0" dirty="0"/>
              <a:t>(evil indicates intrinsically depraved) (KVJ- evil </a:t>
            </a:r>
            <a:r>
              <a:rPr lang="en-US" i="0" dirty="0" err="1"/>
              <a:t>concupiscience</a:t>
            </a:r>
            <a:r>
              <a:rPr lang="en-US" i="0" dirty="0"/>
              <a:t>) a craving, longing, a desire for what is forbidden.  Lust.</a:t>
            </a:r>
          </a:p>
          <a:p>
            <a:pPr marL="628650" lvl="1" indent="-171450">
              <a:buFont typeface="Arial" panose="020B0604020202020204" pitchFamily="34" charset="0"/>
              <a:buChar char="•"/>
            </a:pPr>
            <a:r>
              <a:rPr lang="en-US" b="1" i="0" dirty="0"/>
              <a:t>Covetousness, which is idolatry </a:t>
            </a:r>
            <a:r>
              <a:rPr lang="en-US" i="0" dirty="0"/>
              <a:t>- (pleonexia) greedy desire to have more, avarice</a:t>
            </a:r>
          </a:p>
          <a:p>
            <a:pPr marL="1085850" lvl="2" indent="-171450">
              <a:buFont typeface="Arial" panose="020B0604020202020204" pitchFamily="34" charset="0"/>
              <a:buChar char="•"/>
            </a:pPr>
            <a:r>
              <a:rPr lang="en-US" i="0" dirty="0"/>
              <a:t>The desire displaces God as first in your heart (a type of idolatry).</a:t>
            </a:r>
          </a:p>
          <a:p>
            <a:pPr marL="628650" lvl="1" indent="-171450">
              <a:buFont typeface="Arial" panose="020B0604020202020204" pitchFamily="34" charset="0"/>
              <a:buChar char="•"/>
            </a:pPr>
            <a:r>
              <a:rPr lang="en-US" b="1" i="0" dirty="0"/>
              <a:t>Anger</a:t>
            </a:r>
            <a:r>
              <a:rPr lang="en-US" i="0" dirty="0"/>
              <a:t> – (</a:t>
            </a:r>
            <a:r>
              <a:rPr lang="en-US" i="0" dirty="0" err="1"/>
              <a:t>org</a:t>
            </a:r>
            <a:r>
              <a:rPr lang="en-US" sz="1200" dirty="0" err="1">
                <a:solidFill>
                  <a:schemeClr val="bg1"/>
                </a:solidFill>
              </a:rPr>
              <a:t>ē</a:t>
            </a:r>
            <a:r>
              <a:rPr lang="en-US" i="0" dirty="0"/>
              <a:t>) anger, agitation of the soul, temper (a violent emotion), not intrinsically sinful, (God gets angry, </a:t>
            </a:r>
            <a:r>
              <a:rPr lang="en-US" i="1" dirty="0"/>
              <a:t>“wrath of God” </a:t>
            </a:r>
            <a:r>
              <a:rPr lang="en-US" i="0" dirty="0"/>
              <a:t>vs, 6, is the same word). But in this context, it is.  An anger that springs up from personal resentment and provocation.</a:t>
            </a:r>
          </a:p>
          <a:p>
            <a:pPr marL="628650" lvl="1" indent="-171450">
              <a:buFont typeface="Arial" panose="020B0604020202020204" pitchFamily="34" charset="0"/>
              <a:buChar char="•"/>
            </a:pPr>
            <a:r>
              <a:rPr lang="en-US" b="1" i="0" dirty="0"/>
              <a:t>Wrath</a:t>
            </a:r>
            <a:r>
              <a:rPr lang="en-US" i="0" dirty="0"/>
              <a:t> – (</a:t>
            </a:r>
            <a:r>
              <a:rPr lang="en-US" i="0" dirty="0" err="1"/>
              <a:t>thumos</a:t>
            </a:r>
            <a:r>
              <a:rPr lang="en-US" i="0" dirty="0"/>
              <a:t>) passion, heat, anger which boils up.  Small distinction with previous word, anger.  Where anger is a settled feeling, wrath is where anger boils up, becoming a vengeful rage.</a:t>
            </a:r>
          </a:p>
          <a:p>
            <a:pPr marL="628650" lvl="1" indent="-171450">
              <a:buFont typeface="Arial" panose="020B0604020202020204" pitchFamily="34" charset="0"/>
              <a:buChar char="•"/>
            </a:pPr>
            <a:r>
              <a:rPr lang="en-US" b="1" i="0" dirty="0"/>
              <a:t>Malice</a:t>
            </a:r>
            <a:r>
              <a:rPr lang="en-US" i="0" dirty="0"/>
              <a:t> – (</a:t>
            </a:r>
            <a:r>
              <a:rPr lang="en-US" i="0" dirty="0" err="1"/>
              <a:t>kakia</a:t>
            </a:r>
            <a:r>
              <a:rPr lang="en-US" i="0" dirty="0"/>
              <a:t>) malignity, ill will, desire to injure. Wickedness that is not ashamed to break laws.</a:t>
            </a:r>
          </a:p>
          <a:p>
            <a:pPr marL="628650" lvl="1" indent="-171450">
              <a:buFont typeface="Arial" panose="020B0604020202020204" pitchFamily="34" charset="0"/>
              <a:buChar char="•"/>
            </a:pPr>
            <a:r>
              <a:rPr lang="en-US" b="1" i="0" dirty="0"/>
              <a:t>Blasphemy</a:t>
            </a:r>
            <a:r>
              <a:rPr lang="en-US" i="0" dirty="0"/>
              <a:t> – (</a:t>
            </a:r>
            <a:r>
              <a:rPr lang="en-US" i="0" dirty="0" err="1"/>
              <a:t>blasph</a:t>
            </a:r>
            <a:r>
              <a:rPr lang="en-US" sz="1200" dirty="0" err="1">
                <a:solidFill>
                  <a:schemeClr val="bg1"/>
                </a:solidFill>
              </a:rPr>
              <a:t>ē</a:t>
            </a:r>
            <a:r>
              <a:rPr lang="en-US" i="0" dirty="0" err="1"/>
              <a:t>mia</a:t>
            </a:r>
            <a:r>
              <a:rPr lang="en-US" i="0" dirty="0"/>
              <a:t>) slander, injurious speech to another’s good name.</a:t>
            </a:r>
          </a:p>
          <a:p>
            <a:pPr marL="628650" lvl="1" indent="-171450">
              <a:buFont typeface="Arial" panose="020B0604020202020204" pitchFamily="34" charset="0"/>
              <a:buChar char="•"/>
            </a:pPr>
            <a:r>
              <a:rPr lang="en-US" b="1" i="0" dirty="0"/>
              <a:t>Filthy language out of your mouth </a:t>
            </a:r>
            <a:r>
              <a:rPr lang="en-US" i="0" dirty="0"/>
              <a:t>– (</a:t>
            </a:r>
            <a:r>
              <a:rPr lang="en-US" i="0" dirty="0" err="1"/>
              <a:t>aischrologia</a:t>
            </a:r>
            <a:r>
              <a:rPr lang="en-US" i="0" dirty="0"/>
              <a:t>) </a:t>
            </a:r>
            <a:r>
              <a:rPr lang="en-US" i="0" dirty="0" err="1"/>
              <a:t>aischro</a:t>
            </a:r>
            <a:r>
              <a:rPr lang="en-US" i="0" dirty="0"/>
              <a:t> – filthy shameless.  Logia – something said, words. “out of your mouth” – stoma (the mouth, utterance, language).</a:t>
            </a:r>
          </a:p>
          <a:p>
            <a:pPr marL="1085850" lvl="2" indent="-171450">
              <a:buFont typeface="Arial" panose="020B0604020202020204" pitchFamily="34" charset="0"/>
              <a:buChar char="•"/>
            </a:pPr>
            <a:r>
              <a:rPr lang="en-US" i="0" dirty="0"/>
              <a:t>Would include taking the Lord’s name in vain</a:t>
            </a:r>
          </a:p>
          <a:p>
            <a:pPr marL="1085850" lvl="2" indent="-171450">
              <a:buFont typeface="Arial" panose="020B0604020202020204" pitchFamily="34" charset="0"/>
              <a:buChar char="•"/>
            </a:pPr>
            <a:r>
              <a:rPr lang="en-US" i="0" dirty="0" err="1"/>
              <a:t>Scatalogical</a:t>
            </a:r>
            <a:r>
              <a:rPr lang="en-US" i="0" dirty="0"/>
              <a:t> and Sexually explicit profanity</a:t>
            </a:r>
          </a:p>
          <a:p>
            <a:pPr marL="1085850" lvl="2" indent="-171450">
              <a:buFont typeface="Arial" panose="020B0604020202020204" pitchFamily="34" charset="0"/>
              <a:buChar char="•"/>
            </a:pPr>
            <a:r>
              <a:rPr lang="en-US" i="0" dirty="0"/>
              <a:t>Profane language of any type</a:t>
            </a:r>
          </a:p>
          <a:p>
            <a:pPr marL="1085850" lvl="2" indent="-171450">
              <a:buFont typeface="Arial" panose="020B0604020202020204" pitchFamily="34" charset="0"/>
              <a:buChar char="•"/>
            </a:pPr>
            <a:r>
              <a:rPr lang="en-US" i="0" dirty="0"/>
              <a:t>Euphemisms, double entendre, filthy jokes, rude humor</a:t>
            </a:r>
          </a:p>
          <a:p>
            <a:pPr marL="628650" lvl="1" indent="-171450">
              <a:buFont typeface="Arial" panose="020B0604020202020204" pitchFamily="34" charset="0"/>
              <a:buChar char="•"/>
            </a:pPr>
            <a:r>
              <a:rPr lang="en-US" b="1" i="0" dirty="0"/>
              <a:t>Do not lie to one another </a:t>
            </a:r>
            <a:r>
              <a:rPr lang="en-US" i="0" dirty="0"/>
              <a:t>– (</a:t>
            </a:r>
            <a:r>
              <a:rPr lang="en-US" i="0" dirty="0" err="1"/>
              <a:t>pseudomai</a:t>
            </a:r>
            <a:r>
              <a:rPr lang="en-US" i="0" dirty="0"/>
              <a:t>) to speak deliberate falsehoods, to deceive, to lie to.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A18B5-728D-48E2-B7B4-CE2D5D3CF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83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3:6-7), </a:t>
            </a:r>
            <a:r>
              <a:rPr lang="en-US" b="0" i="1" dirty="0"/>
              <a:t>“Because of these things the wrath of God is coming upon the sons of disobedience, in which you yourselves once walked when you lived in them.”</a:t>
            </a:r>
          </a:p>
          <a:p>
            <a:pPr marL="628650" lvl="1" indent="-171450">
              <a:buFont typeface="Arial" panose="020B0604020202020204" pitchFamily="34" charset="0"/>
              <a:buChar char="•"/>
            </a:pPr>
            <a:r>
              <a:rPr lang="en-US" b="1" i="0" dirty="0"/>
              <a:t>Note:  The Colossians were once guilty of these sins</a:t>
            </a:r>
          </a:p>
          <a:p>
            <a:pPr marL="1085850" lvl="2" indent="-171450">
              <a:buFont typeface="Arial" panose="020B0604020202020204" pitchFamily="34" charset="0"/>
              <a:buChar char="•"/>
            </a:pPr>
            <a:r>
              <a:rPr lang="en-US" b="0" i="0" dirty="0"/>
              <a:t>God’s wrath is visiting upon those who “lived in them.”</a:t>
            </a:r>
          </a:p>
          <a:p>
            <a:pPr marL="1085850" lvl="2" indent="-171450">
              <a:buFont typeface="Arial" panose="020B0604020202020204" pitchFamily="34" charset="0"/>
              <a:buChar char="•"/>
            </a:pPr>
            <a:r>
              <a:rPr lang="en-US" b="0" i="0" dirty="0"/>
              <a:t>This shows the doctrine of “once saved, always saved” is not so.  Those who walk in carnality will experience the wrath of God</a:t>
            </a:r>
          </a:p>
          <a:p>
            <a:pPr marL="1085850" lvl="2" indent="-171450">
              <a:buFont typeface="Arial" panose="020B0604020202020204" pitchFamily="34" charset="0"/>
              <a:buChar char="•"/>
            </a:pPr>
            <a:r>
              <a:rPr lang="en-US" b="0" i="0" dirty="0"/>
              <a:t>That is why Paul is warning the Colossians to refrain from what once characterized their lives.</a:t>
            </a:r>
          </a:p>
          <a:p>
            <a:pPr marL="0" lvl="0" indent="0">
              <a:buFont typeface="Arial" panose="020B0604020202020204" pitchFamily="34" charset="0"/>
              <a:buNone/>
            </a:pPr>
            <a:r>
              <a:rPr lang="en-US" b="1" i="0" dirty="0"/>
              <a:t>(Hebrews 6:4-6), </a:t>
            </a:r>
            <a:r>
              <a:rPr lang="en-US" b="0" i="1" dirty="0"/>
              <a:t>“</a:t>
            </a:r>
            <a:r>
              <a:rPr lang="en-US" i="1" dirty="0"/>
              <a:t>For it is impossible for those who were once enlightened, and have tasted the heavenly gift, and have become partakers of the Holy Spirit,</a:t>
            </a:r>
            <a:r>
              <a:rPr lang="en-US" i="1" baseline="30000" dirty="0"/>
              <a:t> 5</a:t>
            </a:r>
            <a:r>
              <a:rPr lang="en-US" i="1" dirty="0"/>
              <a:t> and have tasted the good word of God and the powers of the age to come,</a:t>
            </a:r>
            <a:r>
              <a:rPr lang="en-US" i="1" baseline="30000" dirty="0"/>
              <a:t> 6</a:t>
            </a:r>
            <a:r>
              <a:rPr lang="en-US" i="1" dirty="0"/>
              <a:t> if they fall away, to renew them again to repentance, since they crucify again for themselves the Son of God, and put Him to an open shame.”</a:t>
            </a:r>
          </a:p>
          <a:p>
            <a:pPr marL="628650" lvl="1" indent="-171450">
              <a:buFont typeface="Arial" panose="020B0604020202020204" pitchFamily="34" charset="0"/>
              <a:buChar char="•"/>
            </a:pPr>
            <a:r>
              <a:rPr lang="en-US" b="1" i="0" dirty="0"/>
              <a:t>God’s wrath is consistent with His nature</a:t>
            </a:r>
          </a:p>
          <a:p>
            <a:pPr marL="1085850" lvl="2" indent="-171450">
              <a:buFont typeface="Arial" panose="020B0604020202020204" pitchFamily="34" charset="0"/>
              <a:buChar char="•"/>
            </a:pPr>
            <a:r>
              <a:rPr lang="en-US" b="0" i="0" dirty="0"/>
              <a:t>Sin angers Him</a:t>
            </a:r>
          </a:p>
          <a:p>
            <a:pPr marL="1085850" lvl="2" indent="-171450">
              <a:buFont typeface="Arial" panose="020B0604020202020204" pitchFamily="34" charset="0"/>
              <a:buChar char="•"/>
            </a:pPr>
            <a:r>
              <a:rPr lang="en-US" b="0" i="0" dirty="0"/>
              <a:t>This wrath is described as “the active reaction of His nature against all that is contrary to His nature.</a:t>
            </a:r>
          </a:p>
          <a:p>
            <a:pPr marL="0" lvl="0" indent="0">
              <a:buFont typeface="Arial" panose="020B0604020202020204" pitchFamily="34" charset="0"/>
              <a:buNone/>
            </a:pPr>
            <a:r>
              <a:rPr lang="en-US" b="1" i="0" dirty="0"/>
              <a:t>(Habakkuk 1:13),</a:t>
            </a:r>
            <a:r>
              <a:rPr lang="en-US" b="1" i="1" dirty="0"/>
              <a:t> </a:t>
            </a:r>
            <a:r>
              <a:rPr lang="en-US" b="0" i="1" dirty="0"/>
              <a:t>“</a:t>
            </a:r>
            <a:r>
              <a:rPr lang="en-US" i="1" dirty="0"/>
              <a:t>You are of purer eyes than to behold evil, and cannot look on wickedness.”</a:t>
            </a:r>
            <a:endParaRPr lang="en-US" b="0" i="1" dirty="0"/>
          </a:p>
          <a:p>
            <a:pPr marL="0" lvl="0" indent="0">
              <a:buFont typeface="Arial" panose="020B0604020202020204" pitchFamily="34" charset="0"/>
              <a:buNone/>
            </a:pPr>
            <a:r>
              <a:rPr lang="en-US" b="1" i="0" dirty="0"/>
              <a:t>(2 Thessalonians 1:6-9), </a:t>
            </a:r>
            <a:r>
              <a:rPr lang="en-US" b="0" i="1" dirty="0"/>
              <a:t>“</a:t>
            </a:r>
            <a:r>
              <a:rPr lang="en-US" i="1" dirty="0"/>
              <a:t>since it is a righteous thing with God to repay with tribulation those who trouble you,</a:t>
            </a:r>
            <a:r>
              <a:rPr lang="en-US" i="1" baseline="30000" dirty="0"/>
              <a:t> 7</a:t>
            </a:r>
            <a:r>
              <a:rPr lang="en-US" i="1" dirty="0"/>
              <a:t> and to give you who are troubled rest with us when the Lord Jesus is revealed from heaven with His mighty angels,</a:t>
            </a:r>
            <a:r>
              <a:rPr lang="en-US" i="1" baseline="30000" dirty="0"/>
              <a:t> 8</a:t>
            </a:r>
            <a:r>
              <a:rPr lang="en-US" i="1" dirty="0"/>
              <a:t> in flaming fire taking vengeance on those who do not know God, and on those who do not obey the gospel of our Lord Jesus Christ.</a:t>
            </a:r>
            <a:r>
              <a:rPr lang="en-US" i="1" baseline="30000" dirty="0"/>
              <a:t> 9</a:t>
            </a:r>
            <a:r>
              <a:rPr lang="en-US" i="1" dirty="0"/>
              <a:t> These shall be punished with everlasting destruction from the presence of the Lord and from the glory of His power.”</a:t>
            </a:r>
            <a:endParaRPr lang="en-US"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A18B5-728D-48E2-B7B4-CE2D5D3CF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22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3:9-11), </a:t>
            </a:r>
            <a:r>
              <a:rPr lang="en-US" i="1" dirty="0"/>
              <a:t>“Do not lie to one another, since </a:t>
            </a:r>
            <a:r>
              <a:rPr lang="en-US" i="1" u="sng" dirty="0"/>
              <a:t>you have put off the old man with his deeds,</a:t>
            </a:r>
            <a:r>
              <a:rPr lang="en-US" i="1" u="sng" baseline="30000" dirty="0"/>
              <a:t> 10</a:t>
            </a:r>
            <a:r>
              <a:rPr lang="en-US" i="1" u="sng" dirty="0"/>
              <a:t> and have put on the new man</a:t>
            </a:r>
            <a:r>
              <a:rPr lang="en-US" i="1" dirty="0"/>
              <a:t> who is renewed in knowledge </a:t>
            </a:r>
            <a:r>
              <a:rPr lang="en-US" i="1" u="sng" dirty="0"/>
              <a:t>according to the image of Him who created him</a:t>
            </a:r>
            <a:r>
              <a:rPr lang="en-US" i="1" dirty="0"/>
              <a:t>,</a:t>
            </a:r>
            <a:r>
              <a:rPr lang="en-US" i="1" baseline="30000" dirty="0"/>
              <a:t> 11</a:t>
            </a:r>
            <a:r>
              <a:rPr lang="en-US" i="1" dirty="0"/>
              <a:t> where there is neither Greek nor Jew, circumcised nor uncircumcised, barbarian, Scythian, slave nor free, but Christ is all and in all.”</a:t>
            </a:r>
          </a:p>
          <a:p>
            <a:pPr marL="628650" lvl="1" indent="-171450">
              <a:buFont typeface="Arial" panose="020B0604020202020204" pitchFamily="34" charset="0"/>
              <a:buChar char="•"/>
            </a:pPr>
            <a:r>
              <a:rPr lang="en-US" b="1" i="0" dirty="0"/>
              <a:t>Put off old man (with his deeds), put on new man (In Christ’s image)</a:t>
            </a:r>
          </a:p>
          <a:p>
            <a:pPr marL="1085850" lvl="2" indent="-171450">
              <a:buFont typeface="Arial" panose="020B0604020202020204" pitchFamily="34" charset="0"/>
              <a:buChar char="•"/>
            </a:pPr>
            <a:r>
              <a:rPr lang="en-US" i="0" dirty="0"/>
              <a:t>The new man is in Christ’s image.  Sin is incompatible with it!</a:t>
            </a:r>
          </a:p>
          <a:p>
            <a:pPr marL="1085850" lvl="2" indent="-171450">
              <a:buFont typeface="Arial" panose="020B0604020202020204" pitchFamily="34" charset="0"/>
              <a:buChar char="•"/>
            </a:pPr>
            <a:r>
              <a:rPr lang="en-US" i="0" dirty="0"/>
              <a:t>John, Peter and Paul all talked about the importance of being like Christ!</a:t>
            </a:r>
          </a:p>
          <a:p>
            <a:pPr marL="0" lvl="0" indent="0">
              <a:buFont typeface="Arial" panose="020B0604020202020204" pitchFamily="34" charset="0"/>
              <a:buNone/>
            </a:pPr>
            <a:r>
              <a:rPr lang="en-US" b="1" i="0" dirty="0"/>
              <a:t>(1 John 2:6), </a:t>
            </a:r>
            <a:r>
              <a:rPr lang="en-US" i="1" dirty="0"/>
              <a:t>“He who says he abides in Him ought himself also to walk just as He walked.”</a:t>
            </a:r>
          </a:p>
          <a:p>
            <a:pPr marL="0" lvl="0" indent="0">
              <a:buFont typeface="Arial" panose="020B0604020202020204" pitchFamily="34" charset="0"/>
              <a:buNone/>
            </a:pPr>
            <a:r>
              <a:rPr lang="en-US" b="1" i="0" dirty="0"/>
              <a:t>(1 Peter 2:21-22), </a:t>
            </a:r>
            <a:r>
              <a:rPr lang="en-US" i="1" dirty="0"/>
              <a:t>“For to this you were called, because Christ also suffered for us, leaving us an example, that you should follow His steps: </a:t>
            </a:r>
            <a:r>
              <a:rPr lang="en-US" i="1" baseline="30000" dirty="0"/>
              <a:t>22</a:t>
            </a:r>
            <a:r>
              <a:rPr lang="en-US" i="1" dirty="0"/>
              <a:t> “Who committed no sin, Nor was deceit found in His mouth”</a:t>
            </a:r>
          </a:p>
          <a:p>
            <a:pPr marL="0" lvl="0" indent="0">
              <a:buFont typeface="Arial" panose="020B0604020202020204" pitchFamily="34" charset="0"/>
              <a:buNone/>
            </a:pPr>
            <a:r>
              <a:rPr lang="en-US" b="1" i="0" dirty="0"/>
              <a:t>(1 Corinthians 11:1), </a:t>
            </a:r>
            <a:r>
              <a:rPr lang="en-US" i="1" dirty="0"/>
              <a:t>“Imitate me, just as I also imitate Christ.”</a:t>
            </a:r>
          </a:p>
          <a:p>
            <a:pPr marL="628650" lvl="1" indent="-171450">
              <a:buFont typeface="Arial" panose="020B0604020202020204" pitchFamily="34" charset="0"/>
              <a:buChar char="•"/>
            </a:pPr>
            <a:r>
              <a:rPr lang="en-US" b="1" i="1" dirty="0"/>
              <a:t>“But Christ is all and in all” </a:t>
            </a:r>
            <a:r>
              <a:rPr lang="en-US" b="1" i="0" dirty="0"/>
              <a:t>(11)</a:t>
            </a:r>
          </a:p>
          <a:p>
            <a:pPr marL="1085850" lvl="2" indent="-171450">
              <a:buFont typeface="Arial" panose="020B0604020202020204" pitchFamily="34" charset="0"/>
              <a:buChar char="•"/>
            </a:pPr>
            <a:r>
              <a:rPr lang="en-US" b="0" i="0" dirty="0"/>
              <a:t>Men tend to make distinctions, among racial, cultural, social, economic lines.</a:t>
            </a:r>
          </a:p>
          <a:p>
            <a:pPr marL="1085850" lvl="2" indent="-171450">
              <a:buFont typeface="Arial" panose="020B0604020202020204" pitchFamily="34" charset="0"/>
              <a:buChar char="•"/>
            </a:pPr>
            <a:r>
              <a:rPr lang="en-US" b="0" i="0" dirty="0"/>
              <a:t>(Consider, Jew thought Greek was profane, Greek thought barbarian to be profane (did not speak Greek).  Scythians were in the Greek’s eyes the most barbaric of all.)</a:t>
            </a:r>
          </a:p>
          <a:p>
            <a:pPr marL="1085850" lvl="2" indent="-171450">
              <a:buFont typeface="Arial" panose="020B0604020202020204" pitchFamily="34" charset="0"/>
              <a:buChar char="•"/>
            </a:pPr>
            <a:r>
              <a:rPr lang="en-US" b="0" i="0" dirty="0"/>
              <a:t>Jesus Christ erases ALL distinctions!  (This is the cure for racism)</a:t>
            </a:r>
          </a:p>
          <a:p>
            <a:pPr marL="1085850" lvl="2" indent="-171450">
              <a:buFont typeface="Arial" panose="020B0604020202020204" pitchFamily="34" charset="0"/>
              <a:buChar char="•"/>
            </a:pPr>
            <a:r>
              <a:rPr lang="en-US" b="0" i="0" dirty="0"/>
              <a:t>Christians must be inclusive, because Christ is all inclusive.</a:t>
            </a:r>
          </a:p>
          <a:p>
            <a:pPr marL="0" lvl="0" indent="0">
              <a:buFont typeface="Arial" panose="020B0604020202020204" pitchFamily="34" charset="0"/>
              <a:buNone/>
            </a:pPr>
            <a:r>
              <a:rPr lang="en-US" b="1" i="0" dirty="0"/>
              <a:t>(Galatians 3:28-29), </a:t>
            </a:r>
            <a:r>
              <a:rPr lang="en-US" b="0" i="1" dirty="0"/>
              <a:t>“</a:t>
            </a:r>
            <a:r>
              <a:rPr lang="en-US" i="1" dirty="0"/>
              <a:t>There is neither Jew nor Greek, there is neither slave nor free, there is neither male nor female; for you are all one in Christ Jesus.</a:t>
            </a:r>
            <a:r>
              <a:rPr lang="en-US" i="1" baseline="30000" dirty="0"/>
              <a:t> 29</a:t>
            </a:r>
            <a:r>
              <a:rPr lang="en-US" i="1" dirty="0"/>
              <a:t> And if you are Christ's, then you are Abraham's seed, and heirs according to the promise.”</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A18B5-728D-48E2-B7B4-CE2D5D3CF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1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Conclusion:</a:t>
            </a:r>
          </a:p>
          <a:p>
            <a:pPr marL="628650" lvl="1" indent="-171450">
              <a:buFont typeface="Arial" panose="020B0604020202020204" pitchFamily="34" charset="0"/>
              <a:buChar char="•"/>
            </a:pPr>
            <a:r>
              <a:rPr lang="en-US" b="1" dirty="0"/>
              <a:t>Christ is the way!</a:t>
            </a:r>
          </a:p>
          <a:p>
            <a:pPr marL="628650" lvl="1" indent="-171450">
              <a:buFont typeface="Arial" panose="020B0604020202020204" pitchFamily="34" charset="0"/>
              <a:buChar char="•"/>
            </a:pPr>
            <a:r>
              <a:rPr lang="en-US" b="0" dirty="0"/>
              <a:t>Faith in Christ is superior to human philosophy, adherence to the old law, or any indulgence in the flesh</a:t>
            </a:r>
          </a:p>
          <a:p>
            <a:pPr marL="628650" lvl="1" indent="-171450">
              <a:buFont typeface="Arial" panose="020B0604020202020204" pitchFamily="34" charset="0"/>
              <a:buChar char="•"/>
            </a:pPr>
            <a:r>
              <a:rPr lang="en-US" b="1" dirty="0"/>
              <a:t>You can come to Him, and enjoy the benefits of that relationship</a:t>
            </a:r>
          </a:p>
          <a:p>
            <a:pPr marL="0" lvl="0" indent="0">
              <a:buFont typeface="Arial" panose="020B0604020202020204" pitchFamily="34" charset="0"/>
              <a:buNone/>
            </a:pPr>
            <a:r>
              <a:rPr lang="en-US" b="1" dirty="0"/>
              <a:t>(Colossians 3:4), </a:t>
            </a:r>
            <a:r>
              <a:rPr lang="en-US" b="0" i="1" dirty="0"/>
              <a:t>“When Christ who is our life appears, then you also will appear with Him in glory.”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A18B5-728D-48E2-B7B4-CE2D5D3CF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97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CE6D-1A8C-4C9D-B651-41F106EE33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451E9A-4A05-47F9-9E0E-5003A0E26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591130-CA33-48C6-87FD-8B30F4C9B822}"/>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5" name="Footer Placeholder 4">
            <a:extLst>
              <a:ext uri="{FF2B5EF4-FFF2-40B4-BE49-F238E27FC236}">
                <a16:creationId xmlns:a16="http://schemas.microsoft.com/office/drawing/2014/main" id="{7439F941-973E-44CC-9F01-D979DE966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9BBDC-BB30-48A0-9251-DF9067596254}"/>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332436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832C-0F89-481A-A91A-C4A50291B3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1742A5-18FE-47D0-813F-32512244F8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041B5-36CE-4C1A-BFE2-3BA250ABB72A}"/>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5" name="Footer Placeholder 4">
            <a:extLst>
              <a:ext uri="{FF2B5EF4-FFF2-40B4-BE49-F238E27FC236}">
                <a16:creationId xmlns:a16="http://schemas.microsoft.com/office/drawing/2014/main" id="{6638231B-96CD-41F4-8BF4-2D6E1088E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6D186-EACF-4FED-92A9-D2C3CB49337B}"/>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373413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8B6205-C507-44CF-92BE-A68923A6CA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2BF5E7-BF42-4F5D-B62A-DAECF7678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DE64C-7F61-4B83-B610-8B234038386E}"/>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5" name="Footer Placeholder 4">
            <a:extLst>
              <a:ext uri="{FF2B5EF4-FFF2-40B4-BE49-F238E27FC236}">
                <a16:creationId xmlns:a16="http://schemas.microsoft.com/office/drawing/2014/main" id="{E390C52D-C841-49F4-93B3-558EA1A1D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503BF-F841-427A-AC1A-8DB3E508F6CA}"/>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302838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3F03-3201-4AA0-BB50-024B97391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F5D70-E5BA-4C20-A8F1-D94330994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1CC44-94BD-4295-AC6A-EF029A905E8E}"/>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5" name="Footer Placeholder 4">
            <a:extLst>
              <a:ext uri="{FF2B5EF4-FFF2-40B4-BE49-F238E27FC236}">
                <a16:creationId xmlns:a16="http://schemas.microsoft.com/office/drawing/2014/main" id="{1636834A-1843-498E-A2E5-77485BE53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32ED3-7D4C-4573-B213-4EB130F600CA}"/>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403209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FA99-F5CB-4DD9-B378-C8782BC89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E0D80D-14AC-4262-BD98-2DA252E83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E2B50F-6497-455C-8760-CDEE6E05667A}"/>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5" name="Footer Placeholder 4">
            <a:extLst>
              <a:ext uri="{FF2B5EF4-FFF2-40B4-BE49-F238E27FC236}">
                <a16:creationId xmlns:a16="http://schemas.microsoft.com/office/drawing/2014/main" id="{E8F2171C-7BDE-4B0F-8A90-B07F2512E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81E47-2015-4940-892C-F18DF4E00A00}"/>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56043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45DE-1D8A-45A7-8339-D0D738F8F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A524DE-4C77-4635-AB30-43D8E7659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746F08-EE3A-4CF3-B7CC-62733E7181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40F80-2AC1-4147-A4A0-5856CCE17371}"/>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6" name="Footer Placeholder 5">
            <a:extLst>
              <a:ext uri="{FF2B5EF4-FFF2-40B4-BE49-F238E27FC236}">
                <a16:creationId xmlns:a16="http://schemas.microsoft.com/office/drawing/2014/main" id="{D630391D-AEBE-4656-BB44-CCBBCDFAC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0CF4F-7338-4924-BABA-656E8D93D37E}"/>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26473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4B26-51FA-46F3-A24F-A83A4B1A65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E9179C-A98E-49BA-ACB6-1B9C29D0C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D519A7-FB3F-4E12-BBC5-0FACBB28DA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E08C03-8064-41A1-8BCD-EFEA87B93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984631-D6AC-42AF-9345-03EDC57858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72D62-9C26-4B9D-B083-8860873F0CE4}"/>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8" name="Footer Placeholder 7">
            <a:extLst>
              <a:ext uri="{FF2B5EF4-FFF2-40B4-BE49-F238E27FC236}">
                <a16:creationId xmlns:a16="http://schemas.microsoft.com/office/drawing/2014/main" id="{5D76E00F-C6D8-4C09-8D03-5F6CC37827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92842E-37E5-45AC-9879-F8A49C271F92}"/>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400852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727D-4369-498B-A466-BAC9362D58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A3140-8C87-4A0A-BDD6-978D9C054A0F}"/>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4" name="Footer Placeholder 3">
            <a:extLst>
              <a:ext uri="{FF2B5EF4-FFF2-40B4-BE49-F238E27FC236}">
                <a16:creationId xmlns:a16="http://schemas.microsoft.com/office/drawing/2014/main" id="{FCFE5DFE-56A9-4045-8344-316245CC63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542754-C450-4926-874D-0D2C15096EC8}"/>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326685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A1DD6-6ACD-4037-8069-FE3E4908485F}"/>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3" name="Footer Placeholder 2">
            <a:extLst>
              <a:ext uri="{FF2B5EF4-FFF2-40B4-BE49-F238E27FC236}">
                <a16:creationId xmlns:a16="http://schemas.microsoft.com/office/drawing/2014/main" id="{CC5BF803-C69B-42FA-A469-2DAD74EEB4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16F08-4CAD-4D07-95B7-EBF72C169DD2}"/>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61734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18DC-A4E2-4481-A603-06F12146B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19061-AE61-4C41-9327-D1220BD0B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236498-E8B2-4E66-AA08-37ED36C46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7AECA-6A68-45CF-ADE1-F5BD0BB28C3C}"/>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6" name="Footer Placeholder 5">
            <a:extLst>
              <a:ext uri="{FF2B5EF4-FFF2-40B4-BE49-F238E27FC236}">
                <a16:creationId xmlns:a16="http://schemas.microsoft.com/office/drawing/2014/main" id="{6B891E8B-C614-41DF-BF24-F2E8D9070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9D0E1-55F1-4474-B34D-295C8966F8E6}"/>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26305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FA2C-659A-408B-871D-B345A2C63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DA629-E3EC-402F-8860-A46A50D87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2505AF-767D-4890-87C6-F70A6E8B6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E9CBE-E1F9-4F0A-8CD4-51225BF0ABC5}"/>
              </a:ext>
            </a:extLst>
          </p:cNvPr>
          <p:cNvSpPr>
            <a:spLocks noGrp="1"/>
          </p:cNvSpPr>
          <p:nvPr>
            <p:ph type="dt" sz="half" idx="10"/>
          </p:nvPr>
        </p:nvSpPr>
        <p:spPr/>
        <p:txBody>
          <a:bodyPr/>
          <a:lstStyle/>
          <a:p>
            <a:fld id="{9B134B89-4740-4EAF-B0FF-C402F97123C0}" type="datetimeFigureOut">
              <a:rPr lang="en-US" smtClean="0"/>
              <a:t>8/8/2020</a:t>
            </a:fld>
            <a:endParaRPr lang="en-US"/>
          </a:p>
        </p:txBody>
      </p:sp>
      <p:sp>
        <p:nvSpPr>
          <p:cNvPr id="6" name="Footer Placeholder 5">
            <a:extLst>
              <a:ext uri="{FF2B5EF4-FFF2-40B4-BE49-F238E27FC236}">
                <a16:creationId xmlns:a16="http://schemas.microsoft.com/office/drawing/2014/main" id="{CA6E0058-2C57-45D7-BB52-6797B7D22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292D0-3A67-40D9-B44D-E983542051D5}"/>
              </a:ext>
            </a:extLst>
          </p:cNvPr>
          <p:cNvSpPr>
            <a:spLocks noGrp="1"/>
          </p:cNvSpPr>
          <p:nvPr>
            <p:ph type="sldNum" sz="quarter" idx="12"/>
          </p:nvPr>
        </p:nvSpPr>
        <p:spPr/>
        <p:txBody>
          <a:bodyPr/>
          <a:lstStyle/>
          <a:p>
            <a:fld id="{E8FAE320-E284-40A7-82A6-E8056F9C8735}" type="slidenum">
              <a:rPr lang="en-US" smtClean="0"/>
              <a:t>‹#›</a:t>
            </a:fld>
            <a:endParaRPr lang="en-US"/>
          </a:p>
        </p:txBody>
      </p:sp>
    </p:spTree>
    <p:extLst>
      <p:ext uri="{BB962C8B-B14F-4D97-AF65-F5344CB8AC3E}">
        <p14:creationId xmlns:p14="http://schemas.microsoft.com/office/powerpoint/2010/main" val="112608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9A651F-F5E3-4402-B181-E119583FD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3CBC0C-D84E-4658-9FCA-6926F3DCE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FC050-1C0E-4D7E-A1BF-6ACBAA06E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34B89-4740-4EAF-B0FF-C402F97123C0}" type="datetimeFigureOut">
              <a:rPr lang="en-US" smtClean="0"/>
              <a:t>8/8/2020</a:t>
            </a:fld>
            <a:endParaRPr lang="en-US"/>
          </a:p>
        </p:txBody>
      </p:sp>
      <p:sp>
        <p:nvSpPr>
          <p:cNvPr id="5" name="Footer Placeholder 4">
            <a:extLst>
              <a:ext uri="{FF2B5EF4-FFF2-40B4-BE49-F238E27FC236}">
                <a16:creationId xmlns:a16="http://schemas.microsoft.com/office/drawing/2014/main" id="{A8058ED3-3F4C-49CB-BEAF-77A2933F5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7F2EBF-7961-4BB4-B8FF-3818D6214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AE320-E284-40A7-82A6-E8056F9C8735}" type="slidenum">
              <a:rPr lang="en-US" smtClean="0"/>
              <a:t>‹#›</a:t>
            </a:fld>
            <a:endParaRPr lang="en-US"/>
          </a:p>
        </p:txBody>
      </p:sp>
    </p:spTree>
    <p:extLst>
      <p:ext uri="{BB962C8B-B14F-4D97-AF65-F5344CB8AC3E}">
        <p14:creationId xmlns:p14="http://schemas.microsoft.com/office/powerpoint/2010/main" val="1701042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25E8-7954-4585-90AF-41CD64734273}"/>
              </a:ext>
            </a:extLst>
          </p:cNvPr>
          <p:cNvSpPr>
            <a:spLocks noGrp="1"/>
          </p:cNvSpPr>
          <p:nvPr>
            <p:ph type="ctrTitle"/>
          </p:nvPr>
        </p:nvSpPr>
        <p:spPr>
          <a:xfrm>
            <a:off x="1604865" y="3048000"/>
            <a:ext cx="8770776" cy="1371600"/>
          </a:xfrm>
        </p:spPr>
        <p:txBody>
          <a:bodyPr anchor="ctr">
            <a:normAutofit/>
          </a:bodyPr>
          <a:lstStyle/>
          <a:p>
            <a:pPr algn="l"/>
            <a:r>
              <a:rPr lang="en-US" sz="7200" dirty="0">
                <a:solidFill>
                  <a:schemeClr val="bg1"/>
                </a:solidFill>
                <a:latin typeface="Colored Crayons" panose="02000500000000000000" pitchFamily="2" charset="0"/>
              </a:rPr>
              <a:t>Carnality       Christ</a:t>
            </a:r>
            <a:endParaRPr lang="en-US" sz="7200" dirty="0">
              <a:latin typeface="Colored Crayons" panose="02000500000000000000" pitchFamily="2" charset="0"/>
            </a:endParaRPr>
          </a:p>
        </p:txBody>
      </p:sp>
      <p:sp>
        <p:nvSpPr>
          <p:cNvPr id="3" name="Subtitle 2">
            <a:extLst>
              <a:ext uri="{FF2B5EF4-FFF2-40B4-BE49-F238E27FC236}">
                <a16:creationId xmlns:a16="http://schemas.microsoft.com/office/drawing/2014/main" id="{E1A29AD6-ADC8-4890-8D71-ED5132CACB27}"/>
              </a:ext>
            </a:extLst>
          </p:cNvPr>
          <p:cNvSpPr>
            <a:spLocks noGrp="1"/>
          </p:cNvSpPr>
          <p:nvPr>
            <p:ph type="subTitle" idx="1"/>
          </p:nvPr>
        </p:nvSpPr>
        <p:spPr>
          <a:xfrm>
            <a:off x="7819870" y="5959572"/>
            <a:ext cx="3918042" cy="665162"/>
          </a:xfrm>
        </p:spPr>
        <p:txBody>
          <a:bodyPr>
            <a:noAutofit/>
          </a:bodyPr>
          <a:lstStyle/>
          <a:p>
            <a:r>
              <a:rPr lang="en-US" sz="4000" dirty="0">
                <a:solidFill>
                  <a:schemeClr val="bg1"/>
                </a:solidFill>
              </a:rPr>
              <a:t>Colossians 3:1-11</a:t>
            </a:r>
          </a:p>
        </p:txBody>
      </p:sp>
      <p:sp>
        <p:nvSpPr>
          <p:cNvPr id="4" name="TextBox 3">
            <a:extLst>
              <a:ext uri="{FF2B5EF4-FFF2-40B4-BE49-F238E27FC236}">
                <a16:creationId xmlns:a16="http://schemas.microsoft.com/office/drawing/2014/main" id="{68D4302C-84D6-4675-8066-133E191DB6EE}"/>
              </a:ext>
            </a:extLst>
          </p:cNvPr>
          <p:cNvSpPr txBox="1"/>
          <p:nvPr/>
        </p:nvSpPr>
        <p:spPr>
          <a:xfrm rot="20428074">
            <a:off x="2735774" y="1194317"/>
            <a:ext cx="1369286" cy="1200329"/>
          </a:xfrm>
          <a:prstGeom prst="rect">
            <a:avLst/>
          </a:prstGeom>
          <a:noFill/>
        </p:spPr>
        <p:txBody>
          <a:bodyPr wrap="none" rtlCol="0">
            <a:spAutoFit/>
          </a:bodyPr>
          <a:lstStyle/>
          <a:p>
            <a:r>
              <a:rPr lang="en-US" sz="7200" dirty="0">
                <a:solidFill>
                  <a:schemeClr val="bg1"/>
                </a:solidFill>
                <a:latin typeface="Pristina" panose="03060402040406080204" pitchFamily="66" charset="0"/>
              </a:rPr>
              <a:t>Not</a:t>
            </a:r>
            <a:endParaRPr lang="en-US" sz="6600" dirty="0"/>
          </a:p>
        </p:txBody>
      </p:sp>
      <p:sp>
        <p:nvSpPr>
          <p:cNvPr id="6" name="TextBox 5">
            <a:extLst>
              <a:ext uri="{FF2B5EF4-FFF2-40B4-BE49-F238E27FC236}">
                <a16:creationId xmlns:a16="http://schemas.microsoft.com/office/drawing/2014/main" id="{179C5FAD-2381-4680-98BE-6806966D59AC}"/>
              </a:ext>
            </a:extLst>
          </p:cNvPr>
          <p:cNvSpPr txBox="1"/>
          <p:nvPr/>
        </p:nvSpPr>
        <p:spPr>
          <a:xfrm rot="20428074">
            <a:off x="7872324" y="1119672"/>
            <a:ext cx="1366080" cy="1200329"/>
          </a:xfrm>
          <a:prstGeom prst="rect">
            <a:avLst/>
          </a:prstGeom>
          <a:noFill/>
        </p:spPr>
        <p:txBody>
          <a:bodyPr wrap="none" rtlCol="0">
            <a:spAutoFit/>
          </a:bodyPr>
          <a:lstStyle/>
          <a:p>
            <a:r>
              <a:rPr lang="en-US" sz="7200" dirty="0">
                <a:solidFill>
                  <a:schemeClr val="bg1"/>
                </a:solidFill>
                <a:latin typeface="Pristina" panose="03060402040406080204" pitchFamily="66" charset="0"/>
              </a:rPr>
              <a:t>But</a:t>
            </a:r>
            <a:endParaRPr lang="en-US" sz="6600" dirty="0"/>
          </a:p>
        </p:txBody>
      </p:sp>
    </p:spTree>
    <p:extLst>
      <p:ext uri="{BB962C8B-B14F-4D97-AF65-F5344CB8AC3E}">
        <p14:creationId xmlns:p14="http://schemas.microsoft.com/office/powerpoint/2010/main" val="4188007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sharpenSoften amount="-64000"/>
                    </a14:imgEffect>
                    <a14:imgEffect>
                      <a14:brightnessContrast bright="-54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25E8-7954-4585-90AF-41CD64734273}"/>
              </a:ext>
            </a:extLst>
          </p:cNvPr>
          <p:cNvSpPr>
            <a:spLocks noGrp="1"/>
          </p:cNvSpPr>
          <p:nvPr>
            <p:ph type="ctrTitle"/>
          </p:nvPr>
        </p:nvSpPr>
        <p:spPr>
          <a:xfrm>
            <a:off x="613317" y="338254"/>
            <a:ext cx="10972800" cy="1371600"/>
          </a:xfrm>
        </p:spPr>
        <p:txBody>
          <a:bodyPr anchor="ctr">
            <a:normAutofit/>
          </a:bodyPr>
          <a:lstStyle/>
          <a:p>
            <a:r>
              <a:rPr lang="en-US" sz="7200" dirty="0">
                <a:solidFill>
                  <a:schemeClr val="bg1"/>
                </a:solidFill>
                <a:effectLst>
                  <a:outerShdw blurRad="38100" dist="38100" dir="2700000" algn="tl">
                    <a:srgbClr val="000000">
                      <a:alpha val="43137"/>
                    </a:srgbClr>
                  </a:outerShdw>
                </a:effectLst>
                <a:latin typeface="Colored Crayons" panose="02000500000000000000" pitchFamily="2" charset="0"/>
              </a:rPr>
              <a:t>If Then … Therefore, </a:t>
            </a:r>
            <a:r>
              <a:rPr lang="en-US" sz="4800" dirty="0">
                <a:solidFill>
                  <a:schemeClr val="bg1"/>
                </a:solidFill>
                <a:effectLst>
                  <a:outerShdw blurRad="38100" dist="38100" dir="2700000" algn="tl">
                    <a:srgbClr val="000000">
                      <a:alpha val="43137"/>
                    </a:srgbClr>
                  </a:outerShdw>
                </a:effectLst>
                <a:latin typeface="+mn-lt"/>
              </a:rPr>
              <a:t>(1-5a)</a:t>
            </a:r>
            <a:endParaRPr lang="en-US" sz="4800" dirty="0">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1A29AD6-ADC8-4890-8D71-ED5132CACB27}"/>
              </a:ext>
            </a:extLst>
          </p:cNvPr>
          <p:cNvSpPr>
            <a:spLocks noGrp="1"/>
          </p:cNvSpPr>
          <p:nvPr>
            <p:ph type="subTitle" idx="1"/>
          </p:nvPr>
        </p:nvSpPr>
        <p:spPr>
          <a:xfrm>
            <a:off x="613317" y="1867074"/>
            <a:ext cx="10972800" cy="4449059"/>
          </a:xfrm>
        </p:spPr>
        <p:txBody>
          <a:bodyPr>
            <a:noAutofit/>
          </a:bodyPr>
          <a:lstStyle/>
          <a:p>
            <a:pPr marL="571500" indent="-571500" algn="l">
              <a:buFont typeface="Arial" panose="020B0604020202020204" pitchFamily="34" charset="0"/>
              <a:buChar char="•"/>
            </a:pPr>
            <a:r>
              <a:rPr lang="en-US" sz="4400" b="1" dirty="0">
                <a:solidFill>
                  <a:srgbClr val="FFFF00"/>
                </a:solidFill>
              </a:rPr>
              <a:t>Responsibility comes with our new life in Jesus </a:t>
            </a:r>
            <a:r>
              <a:rPr lang="en-US" sz="4400" dirty="0">
                <a:solidFill>
                  <a:schemeClr val="bg1"/>
                </a:solidFill>
              </a:rPr>
              <a:t>(cf. Philippians 4:8-9)</a:t>
            </a:r>
          </a:p>
          <a:p>
            <a:pPr marL="571500" indent="-571500" algn="l">
              <a:buFont typeface="Arial" panose="020B0604020202020204" pitchFamily="34" charset="0"/>
              <a:buChar char="•"/>
            </a:pPr>
            <a:r>
              <a:rPr lang="en-US" sz="4400" b="1" dirty="0">
                <a:solidFill>
                  <a:srgbClr val="FFFF00"/>
                </a:solidFill>
              </a:rPr>
              <a:t>A switch of masters (Sin to Christ)                   </a:t>
            </a:r>
            <a:r>
              <a:rPr lang="en-US" sz="4400" dirty="0">
                <a:solidFill>
                  <a:schemeClr val="bg1"/>
                </a:solidFill>
              </a:rPr>
              <a:t>(cf. Romans 6:16-18)</a:t>
            </a:r>
          </a:p>
          <a:p>
            <a:pPr marL="571500" indent="-571500" algn="l">
              <a:buFont typeface="Arial" panose="020B0604020202020204" pitchFamily="34" charset="0"/>
              <a:buChar char="•"/>
            </a:pPr>
            <a:r>
              <a:rPr lang="en-US" sz="4400" b="1" dirty="0">
                <a:solidFill>
                  <a:srgbClr val="FFFF00"/>
                </a:solidFill>
              </a:rPr>
              <a:t>Our motivation “with Him in glory” </a:t>
            </a:r>
            <a:r>
              <a:rPr lang="en-US" sz="4400" dirty="0">
                <a:solidFill>
                  <a:schemeClr val="bg1"/>
                </a:solidFill>
              </a:rPr>
              <a:t>(vs. 4)</a:t>
            </a:r>
          </a:p>
          <a:p>
            <a:pPr marL="571500" indent="-571500" algn="l">
              <a:buFont typeface="Arial" panose="020B0604020202020204" pitchFamily="34" charset="0"/>
              <a:buChar char="•"/>
            </a:pPr>
            <a:r>
              <a:rPr lang="en-US" sz="4400" b="1" dirty="0">
                <a:solidFill>
                  <a:srgbClr val="FFFF00"/>
                </a:solidFill>
              </a:rPr>
              <a:t>Therefore, reject carnality </a:t>
            </a:r>
            <a:r>
              <a:rPr lang="en-US" sz="4400" dirty="0">
                <a:solidFill>
                  <a:schemeClr val="bg1"/>
                </a:solidFill>
              </a:rPr>
              <a:t>(vs. 5)</a:t>
            </a:r>
          </a:p>
        </p:txBody>
      </p:sp>
    </p:spTree>
    <p:extLst>
      <p:ext uri="{BB962C8B-B14F-4D97-AF65-F5344CB8AC3E}">
        <p14:creationId xmlns:p14="http://schemas.microsoft.com/office/powerpoint/2010/main" val="188991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sharpenSoften amount="-64000"/>
                    </a14:imgEffect>
                    <a14:imgEffect>
                      <a14:brightnessContrast bright="-54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25E8-7954-4585-90AF-41CD64734273}"/>
              </a:ext>
            </a:extLst>
          </p:cNvPr>
          <p:cNvSpPr>
            <a:spLocks noGrp="1"/>
          </p:cNvSpPr>
          <p:nvPr>
            <p:ph type="title"/>
          </p:nvPr>
        </p:nvSpPr>
        <p:spPr>
          <a:xfrm>
            <a:off x="372533" y="1"/>
            <a:ext cx="11463867" cy="1253066"/>
          </a:xfrm>
        </p:spPr>
        <p:txBody>
          <a:bodyPr anchor="ctr">
            <a:normAutofit/>
          </a:bodyPr>
          <a:lstStyle/>
          <a:p>
            <a:pPr algn="ctr"/>
            <a:r>
              <a:rPr lang="en-US" sz="5200" dirty="0">
                <a:solidFill>
                  <a:schemeClr val="bg1"/>
                </a:solidFill>
                <a:effectLst>
                  <a:outerShdw blurRad="38100" dist="38100" dir="2700000" algn="tl">
                    <a:srgbClr val="000000">
                      <a:alpha val="43137"/>
                    </a:srgbClr>
                  </a:outerShdw>
                </a:effectLst>
                <a:latin typeface="Colored Crayons" panose="02000500000000000000" pitchFamily="2" charset="0"/>
              </a:rPr>
              <a:t>Your Members…On the Earth, </a:t>
            </a:r>
            <a:r>
              <a:rPr lang="en-US" sz="5200" dirty="0">
                <a:solidFill>
                  <a:schemeClr val="bg1"/>
                </a:solidFill>
                <a:effectLst>
                  <a:outerShdw blurRad="38100" dist="38100" dir="2700000" algn="tl">
                    <a:srgbClr val="000000">
                      <a:alpha val="43137"/>
                    </a:srgbClr>
                  </a:outerShdw>
                </a:effectLst>
                <a:latin typeface="+mn-lt"/>
              </a:rPr>
              <a:t>(5, 8-9)</a:t>
            </a:r>
            <a:endParaRPr lang="en-US" sz="5200" dirty="0">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1A29AD6-ADC8-4890-8D71-ED5132CACB27}"/>
              </a:ext>
            </a:extLst>
          </p:cNvPr>
          <p:cNvSpPr>
            <a:spLocks noGrp="1"/>
          </p:cNvSpPr>
          <p:nvPr>
            <p:ph sz="half" idx="1"/>
          </p:nvPr>
        </p:nvSpPr>
        <p:spPr>
          <a:xfrm>
            <a:off x="372533" y="1253067"/>
            <a:ext cx="5647267" cy="5334000"/>
          </a:xfrm>
        </p:spPr>
        <p:txBody>
          <a:bodyPr>
            <a:noAutofit/>
          </a:bodyPr>
          <a:lstStyle/>
          <a:p>
            <a:pPr marL="571500" indent="-571500" algn="l">
              <a:buFont typeface="Arial" panose="020B0604020202020204" pitchFamily="34" charset="0"/>
              <a:buChar char="•"/>
            </a:pPr>
            <a:r>
              <a:rPr lang="en-US" sz="4000" b="1" dirty="0">
                <a:solidFill>
                  <a:srgbClr val="FFFF00"/>
                </a:solidFill>
              </a:rPr>
              <a:t>Fornication </a:t>
            </a:r>
            <a:r>
              <a:rPr lang="en-US" sz="4000" dirty="0">
                <a:solidFill>
                  <a:schemeClr val="bg1"/>
                </a:solidFill>
              </a:rPr>
              <a:t>(</a:t>
            </a:r>
            <a:r>
              <a:rPr lang="en-US" sz="4000" dirty="0" err="1">
                <a:solidFill>
                  <a:schemeClr val="bg1"/>
                </a:solidFill>
              </a:rPr>
              <a:t>porneia</a:t>
            </a:r>
            <a:r>
              <a:rPr lang="en-US" sz="4000" dirty="0">
                <a:solidFill>
                  <a:schemeClr val="bg1"/>
                </a:solidFill>
              </a:rPr>
              <a:t>)</a:t>
            </a:r>
          </a:p>
          <a:p>
            <a:pPr marL="571500" indent="-571500" algn="l">
              <a:buFont typeface="Arial" panose="020B0604020202020204" pitchFamily="34" charset="0"/>
              <a:buChar char="•"/>
            </a:pPr>
            <a:r>
              <a:rPr lang="en-US" sz="4000" b="1" dirty="0">
                <a:solidFill>
                  <a:srgbClr val="FFFF00"/>
                </a:solidFill>
              </a:rPr>
              <a:t>Uncleanness </a:t>
            </a:r>
            <a:r>
              <a:rPr lang="en-US" sz="4000" dirty="0">
                <a:solidFill>
                  <a:schemeClr val="bg1"/>
                </a:solidFill>
              </a:rPr>
              <a:t>(</a:t>
            </a:r>
            <a:r>
              <a:rPr lang="en-US" sz="4000" dirty="0" err="1">
                <a:solidFill>
                  <a:schemeClr val="bg1"/>
                </a:solidFill>
              </a:rPr>
              <a:t>akatharsia</a:t>
            </a:r>
            <a:r>
              <a:rPr lang="en-US" sz="4000" dirty="0">
                <a:solidFill>
                  <a:schemeClr val="bg1"/>
                </a:solidFill>
              </a:rPr>
              <a:t>)</a:t>
            </a:r>
          </a:p>
          <a:p>
            <a:pPr marL="571500" indent="-571500" algn="l">
              <a:buFont typeface="Arial" panose="020B0604020202020204" pitchFamily="34" charset="0"/>
              <a:buChar char="•"/>
            </a:pPr>
            <a:r>
              <a:rPr lang="en-US" sz="4000" b="1" dirty="0">
                <a:solidFill>
                  <a:srgbClr val="FFFF00"/>
                </a:solidFill>
              </a:rPr>
              <a:t>Passion </a:t>
            </a:r>
            <a:r>
              <a:rPr lang="en-US" sz="4000" dirty="0">
                <a:solidFill>
                  <a:schemeClr val="bg1"/>
                </a:solidFill>
              </a:rPr>
              <a:t>(pathos)</a:t>
            </a:r>
          </a:p>
          <a:p>
            <a:pPr marL="571500" indent="-571500" algn="l">
              <a:buFont typeface="Arial" panose="020B0604020202020204" pitchFamily="34" charset="0"/>
              <a:buChar char="•"/>
            </a:pPr>
            <a:r>
              <a:rPr lang="en-US" sz="4000" b="1" dirty="0">
                <a:solidFill>
                  <a:srgbClr val="FFFF00"/>
                </a:solidFill>
              </a:rPr>
              <a:t>Evil </a:t>
            </a:r>
            <a:r>
              <a:rPr lang="en-US" sz="4000" b="1" u="sng" dirty="0">
                <a:solidFill>
                  <a:srgbClr val="FFFF00"/>
                </a:solidFill>
              </a:rPr>
              <a:t>Desire</a:t>
            </a:r>
            <a:r>
              <a:rPr lang="en-US" sz="4000" b="1" dirty="0">
                <a:solidFill>
                  <a:srgbClr val="FFFF00"/>
                </a:solidFill>
              </a:rPr>
              <a:t> </a:t>
            </a:r>
            <a:r>
              <a:rPr lang="en-US" sz="4000" dirty="0">
                <a:solidFill>
                  <a:schemeClr val="bg1"/>
                </a:solidFill>
              </a:rPr>
              <a:t>(</a:t>
            </a:r>
            <a:r>
              <a:rPr lang="en-US" sz="4000" dirty="0" err="1">
                <a:solidFill>
                  <a:schemeClr val="bg1"/>
                </a:solidFill>
              </a:rPr>
              <a:t>epithumia</a:t>
            </a:r>
            <a:r>
              <a:rPr lang="en-US" sz="4000" dirty="0">
                <a:solidFill>
                  <a:schemeClr val="bg1"/>
                </a:solidFill>
              </a:rPr>
              <a:t>)</a:t>
            </a:r>
          </a:p>
          <a:p>
            <a:pPr marL="571500" indent="-571500" algn="l">
              <a:buFont typeface="Arial" panose="020B0604020202020204" pitchFamily="34" charset="0"/>
              <a:buChar char="•"/>
            </a:pPr>
            <a:r>
              <a:rPr lang="en-US" sz="4000" b="1" dirty="0">
                <a:solidFill>
                  <a:srgbClr val="FFFF00"/>
                </a:solidFill>
              </a:rPr>
              <a:t>Covetousness </a:t>
            </a:r>
            <a:r>
              <a:rPr lang="en-US" sz="4000" dirty="0">
                <a:solidFill>
                  <a:schemeClr val="bg1"/>
                </a:solidFill>
              </a:rPr>
              <a:t>(pleonexia)</a:t>
            </a:r>
          </a:p>
          <a:p>
            <a:pPr marL="571500" indent="-571500" algn="l">
              <a:buFont typeface="Arial" panose="020B0604020202020204" pitchFamily="34" charset="0"/>
              <a:buChar char="•"/>
            </a:pPr>
            <a:r>
              <a:rPr lang="en-US" sz="4000" b="1" dirty="0">
                <a:solidFill>
                  <a:srgbClr val="FFFF00"/>
                </a:solidFill>
              </a:rPr>
              <a:t>Anger </a:t>
            </a:r>
            <a:r>
              <a:rPr lang="en-US" sz="4000" dirty="0">
                <a:solidFill>
                  <a:schemeClr val="bg1"/>
                </a:solidFill>
              </a:rPr>
              <a:t>(</a:t>
            </a:r>
            <a:r>
              <a:rPr lang="en-US" sz="4000" dirty="0" err="1">
                <a:solidFill>
                  <a:schemeClr val="bg1"/>
                </a:solidFill>
              </a:rPr>
              <a:t>orgē</a:t>
            </a:r>
            <a:r>
              <a:rPr lang="en-US" sz="4000" dirty="0">
                <a:solidFill>
                  <a:schemeClr val="bg1"/>
                </a:solidFill>
              </a:rPr>
              <a:t>)</a:t>
            </a:r>
          </a:p>
        </p:txBody>
      </p:sp>
      <p:sp>
        <p:nvSpPr>
          <p:cNvPr id="4" name="Content Placeholder 3">
            <a:extLst>
              <a:ext uri="{FF2B5EF4-FFF2-40B4-BE49-F238E27FC236}">
                <a16:creationId xmlns:a16="http://schemas.microsoft.com/office/drawing/2014/main" id="{31526852-45FC-45E5-97EC-7AFD0E23BEEE}"/>
              </a:ext>
            </a:extLst>
          </p:cNvPr>
          <p:cNvSpPr>
            <a:spLocks noGrp="1"/>
          </p:cNvSpPr>
          <p:nvPr>
            <p:ph sz="half" idx="2"/>
          </p:nvPr>
        </p:nvSpPr>
        <p:spPr>
          <a:xfrm>
            <a:off x="6172199" y="1253066"/>
            <a:ext cx="5647267" cy="5333999"/>
          </a:xfrm>
        </p:spPr>
        <p:txBody>
          <a:bodyPr>
            <a:normAutofit/>
          </a:bodyPr>
          <a:lstStyle/>
          <a:p>
            <a:pPr marL="508000" indent="-508000"/>
            <a:r>
              <a:rPr lang="en-US" sz="4000" b="1" dirty="0">
                <a:solidFill>
                  <a:srgbClr val="FFFF00"/>
                </a:solidFill>
              </a:rPr>
              <a:t>Wrath </a:t>
            </a:r>
            <a:r>
              <a:rPr lang="en-US" sz="4000" b="1" dirty="0">
                <a:solidFill>
                  <a:schemeClr val="bg1"/>
                </a:solidFill>
              </a:rPr>
              <a:t>(</a:t>
            </a:r>
            <a:r>
              <a:rPr lang="en-US" sz="4000" b="1" dirty="0" err="1">
                <a:solidFill>
                  <a:schemeClr val="bg1"/>
                </a:solidFill>
              </a:rPr>
              <a:t>thumos</a:t>
            </a:r>
            <a:r>
              <a:rPr lang="en-US" sz="4000" b="1" dirty="0">
                <a:solidFill>
                  <a:schemeClr val="bg1"/>
                </a:solidFill>
              </a:rPr>
              <a:t>)</a:t>
            </a:r>
          </a:p>
          <a:p>
            <a:pPr marL="508000" indent="-508000"/>
            <a:r>
              <a:rPr lang="en-US" sz="4000" b="1" dirty="0">
                <a:solidFill>
                  <a:srgbClr val="FFFF00"/>
                </a:solidFill>
              </a:rPr>
              <a:t>Malice </a:t>
            </a:r>
            <a:r>
              <a:rPr lang="en-US" sz="4000" dirty="0">
                <a:solidFill>
                  <a:schemeClr val="bg1"/>
                </a:solidFill>
              </a:rPr>
              <a:t>(</a:t>
            </a:r>
            <a:r>
              <a:rPr lang="en-US" sz="4000" dirty="0" err="1">
                <a:solidFill>
                  <a:schemeClr val="bg1"/>
                </a:solidFill>
              </a:rPr>
              <a:t>kakia</a:t>
            </a:r>
            <a:r>
              <a:rPr lang="en-US" sz="4000" dirty="0">
                <a:solidFill>
                  <a:schemeClr val="bg1"/>
                </a:solidFill>
              </a:rPr>
              <a:t>)</a:t>
            </a:r>
          </a:p>
          <a:p>
            <a:pPr marL="508000" indent="-508000"/>
            <a:r>
              <a:rPr lang="en-US" sz="4000" b="1" dirty="0">
                <a:solidFill>
                  <a:srgbClr val="FFFF00"/>
                </a:solidFill>
              </a:rPr>
              <a:t>Blasphemy </a:t>
            </a:r>
            <a:r>
              <a:rPr lang="en-US" sz="4000" dirty="0">
                <a:solidFill>
                  <a:schemeClr val="bg1"/>
                </a:solidFill>
              </a:rPr>
              <a:t>(</a:t>
            </a:r>
            <a:r>
              <a:rPr lang="en-US" sz="4000" dirty="0" err="1">
                <a:solidFill>
                  <a:schemeClr val="bg1"/>
                </a:solidFill>
              </a:rPr>
              <a:t>blasphēmia</a:t>
            </a:r>
            <a:r>
              <a:rPr lang="en-US" sz="4000" dirty="0">
                <a:solidFill>
                  <a:schemeClr val="bg1"/>
                </a:solidFill>
              </a:rPr>
              <a:t>)</a:t>
            </a:r>
          </a:p>
          <a:p>
            <a:pPr marL="508000" indent="-508000"/>
            <a:r>
              <a:rPr lang="en-US" sz="4000" b="1" dirty="0">
                <a:solidFill>
                  <a:srgbClr val="FFFF00"/>
                </a:solidFill>
              </a:rPr>
              <a:t>Filthy Language </a:t>
            </a:r>
            <a:r>
              <a:rPr lang="en-US" sz="4000" dirty="0">
                <a:solidFill>
                  <a:schemeClr val="bg1"/>
                </a:solidFill>
              </a:rPr>
              <a:t>(</a:t>
            </a:r>
            <a:r>
              <a:rPr lang="en-US" sz="4000" dirty="0" err="1">
                <a:solidFill>
                  <a:schemeClr val="bg1"/>
                </a:solidFill>
              </a:rPr>
              <a:t>aischrologia</a:t>
            </a:r>
            <a:r>
              <a:rPr lang="en-US" sz="4000" dirty="0">
                <a:solidFill>
                  <a:schemeClr val="bg1"/>
                </a:solidFill>
              </a:rPr>
              <a:t>)</a:t>
            </a:r>
          </a:p>
          <a:p>
            <a:pPr marL="508000" indent="-508000"/>
            <a:r>
              <a:rPr lang="en-US" sz="4000" b="1" dirty="0">
                <a:solidFill>
                  <a:srgbClr val="FFFF00"/>
                </a:solidFill>
              </a:rPr>
              <a:t>Lying </a:t>
            </a:r>
            <a:r>
              <a:rPr lang="en-US" sz="4000" dirty="0">
                <a:solidFill>
                  <a:schemeClr val="bg1"/>
                </a:solidFill>
              </a:rPr>
              <a:t>(</a:t>
            </a:r>
            <a:r>
              <a:rPr lang="en-US" sz="4000" dirty="0" err="1">
                <a:solidFill>
                  <a:schemeClr val="bg1"/>
                </a:solidFill>
              </a:rPr>
              <a:t>pseudomai</a:t>
            </a:r>
            <a:r>
              <a:rPr lang="en-US" sz="4000" dirty="0">
                <a:solidFill>
                  <a:schemeClr val="bg1"/>
                </a:solidFill>
              </a:rPr>
              <a:t>)</a:t>
            </a:r>
          </a:p>
        </p:txBody>
      </p:sp>
    </p:spTree>
    <p:extLst>
      <p:ext uri="{BB962C8B-B14F-4D97-AF65-F5344CB8AC3E}">
        <p14:creationId xmlns:p14="http://schemas.microsoft.com/office/powerpoint/2010/main" val="5933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sharpenSoften amount="-64000"/>
                    </a14:imgEffect>
                    <a14:imgEffect>
                      <a14:brightnessContrast bright="-54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25E8-7954-4585-90AF-41CD64734273}"/>
              </a:ext>
            </a:extLst>
          </p:cNvPr>
          <p:cNvSpPr>
            <a:spLocks noGrp="1"/>
          </p:cNvSpPr>
          <p:nvPr>
            <p:ph type="title"/>
          </p:nvPr>
        </p:nvSpPr>
        <p:spPr/>
        <p:txBody>
          <a:bodyPr anchor="ctr">
            <a:normAutofit/>
          </a:bodyPr>
          <a:lstStyle/>
          <a:p>
            <a:pPr algn="ctr"/>
            <a:r>
              <a:rPr lang="en-US" sz="6000" dirty="0">
                <a:solidFill>
                  <a:schemeClr val="bg1"/>
                </a:solidFill>
                <a:effectLst>
                  <a:outerShdw blurRad="38100" dist="38100" dir="2700000" algn="tl">
                    <a:srgbClr val="000000">
                      <a:alpha val="43137"/>
                    </a:srgbClr>
                  </a:outerShdw>
                </a:effectLst>
                <a:latin typeface="Colored Crayons" panose="02000500000000000000" pitchFamily="2" charset="0"/>
              </a:rPr>
              <a:t>The Consequence of sin, </a:t>
            </a:r>
            <a:r>
              <a:rPr lang="en-US" sz="6000" dirty="0">
                <a:solidFill>
                  <a:schemeClr val="bg1"/>
                </a:solidFill>
                <a:effectLst>
                  <a:outerShdw blurRad="38100" dist="38100" dir="2700000" algn="tl">
                    <a:srgbClr val="000000">
                      <a:alpha val="43137"/>
                    </a:srgbClr>
                  </a:outerShdw>
                </a:effectLst>
                <a:latin typeface="+mn-lt"/>
              </a:rPr>
              <a:t>(6)</a:t>
            </a:r>
            <a:endParaRPr lang="en-US" sz="6000" dirty="0">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1A29AD6-ADC8-4890-8D71-ED5132CACB27}"/>
              </a:ext>
            </a:extLst>
          </p:cNvPr>
          <p:cNvSpPr>
            <a:spLocks noGrp="1"/>
          </p:cNvSpPr>
          <p:nvPr>
            <p:ph idx="1"/>
          </p:nvPr>
        </p:nvSpPr>
        <p:spPr/>
        <p:txBody>
          <a:bodyPr>
            <a:noAutofit/>
          </a:bodyPr>
          <a:lstStyle/>
          <a:p>
            <a:pPr marL="571500" indent="-571500" algn="l">
              <a:buFont typeface="Arial" panose="020B0604020202020204" pitchFamily="34" charset="0"/>
              <a:buChar char="•"/>
            </a:pPr>
            <a:r>
              <a:rPr lang="en-US" sz="4400" b="1" dirty="0">
                <a:solidFill>
                  <a:srgbClr val="FFFF00"/>
                </a:solidFill>
              </a:rPr>
              <a:t>The Colossians were once guilty of participating in these sins.</a:t>
            </a:r>
          </a:p>
          <a:p>
            <a:pPr marL="914400" lvl="2" indent="0">
              <a:buNone/>
            </a:pPr>
            <a:r>
              <a:rPr lang="en-US" sz="4400" dirty="0">
                <a:solidFill>
                  <a:schemeClr val="bg1"/>
                </a:solidFill>
              </a:rPr>
              <a:t>Hebrews 6:4-6</a:t>
            </a:r>
          </a:p>
          <a:p>
            <a:pPr marL="571500" indent="-571500" algn="l">
              <a:buFont typeface="Arial" panose="020B0604020202020204" pitchFamily="34" charset="0"/>
              <a:buChar char="•"/>
            </a:pPr>
            <a:r>
              <a:rPr lang="en-US" sz="4400" b="1" dirty="0">
                <a:solidFill>
                  <a:srgbClr val="FFFF00"/>
                </a:solidFill>
              </a:rPr>
              <a:t>God’s wrath is consistent with His nature</a:t>
            </a:r>
          </a:p>
          <a:p>
            <a:pPr marL="914400" lvl="2" indent="0">
              <a:buNone/>
            </a:pPr>
            <a:r>
              <a:rPr lang="en-US" sz="4400" dirty="0">
                <a:solidFill>
                  <a:schemeClr val="bg1"/>
                </a:solidFill>
              </a:rPr>
              <a:t>Habakkuk 1:13</a:t>
            </a:r>
          </a:p>
          <a:p>
            <a:pPr marL="914400" lvl="2" indent="0">
              <a:buNone/>
            </a:pPr>
            <a:r>
              <a:rPr lang="en-US" sz="4400" dirty="0">
                <a:solidFill>
                  <a:schemeClr val="bg1"/>
                </a:solidFill>
              </a:rPr>
              <a:t>2 Thessalonians 1:6-9</a:t>
            </a:r>
          </a:p>
        </p:txBody>
      </p:sp>
    </p:spTree>
    <p:extLst>
      <p:ext uri="{BB962C8B-B14F-4D97-AF65-F5344CB8AC3E}">
        <p14:creationId xmlns:p14="http://schemas.microsoft.com/office/powerpoint/2010/main" val="232251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sharpenSoften amount="-64000"/>
                    </a14:imgEffect>
                    <a14:imgEffect>
                      <a14:brightnessContrast bright="-54000" contras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25E8-7954-4585-90AF-41CD64734273}"/>
              </a:ext>
            </a:extLst>
          </p:cNvPr>
          <p:cNvSpPr>
            <a:spLocks noGrp="1"/>
          </p:cNvSpPr>
          <p:nvPr>
            <p:ph type="title"/>
          </p:nvPr>
        </p:nvSpPr>
        <p:spPr/>
        <p:txBody>
          <a:bodyPr anchor="ctr">
            <a:normAutofit/>
          </a:bodyPr>
          <a:lstStyle/>
          <a:p>
            <a:pPr algn="ctr"/>
            <a:r>
              <a:rPr lang="en-US" sz="6000" dirty="0">
                <a:solidFill>
                  <a:schemeClr val="bg1"/>
                </a:solidFill>
                <a:effectLst>
                  <a:outerShdw blurRad="38100" dist="38100" dir="2700000" algn="tl">
                    <a:srgbClr val="000000">
                      <a:alpha val="43137"/>
                    </a:srgbClr>
                  </a:outerShdw>
                </a:effectLst>
                <a:latin typeface="Colored Crayons" panose="02000500000000000000" pitchFamily="2" charset="0"/>
              </a:rPr>
              <a:t>Final Exhortations, </a:t>
            </a:r>
            <a:r>
              <a:rPr lang="en-US" sz="6000" dirty="0">
                <a:solidFill>
                  <a:schemeClr val="bg1"/>
                </a:solidFill>
                <a:effectLst>
                  <a:outerShdw blurRad="38100" dist="38100" dir="2700000" algn="tl">
                    <a:srgbClr val="000000">
                      <a:alpha val="43137"/>
                    </a:srgbClr>
                  </a:outerShdw>
                </a:effectLst>
                <a:latin typeface="+mn-lt"/>
              </a:rPr>
              <a:t>(9-11)</a:t>
            </a:r>
            <a:endParaRPr lang="en-US" sz="6000" dirty="0">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1A29AD6-ADC8-4890-8D71-ED5132CACB27}"/>
              </a:ext>
            </a:extLst>
          </p:cNvPr>
          <p:cNvSpPr>
            <a:spLocks noGrp="1"/>
          </p:cNvSpPr>
          <p:nvPr>
            <p:ph idx="1"/>
          </p:nvPr>
        </p:nvSpPr>
        <p:spPr/>
        <p:txBody>
          <a:bodyPr>
            <a:noAutofit/>
          </a:bodyPr>
          <a:lstStyle/>
          <a:p>
            <a:pPr marL="571500" indent="-571500" algn="l">
              <a:buFont typeface="Arial" panose="020B0604020202020204" pitchFamily="34" charset="0"/>
              <a:buChar char="•"/>
            </a:pPr>
            <a:r>
              <a:rPr lang="en-US" sz="4400" b="1" dirty="0">
                <a:solidFill>
                  <a:srgbClr val="FFFF00"/>
                </a:solidFill>
              </a:rPr>
              <a:t>You have put off the old man, and put on the new man.  Therefore, do not sin!</a:t>
            </a:r>
          </a:p>
          <a:p>
            <a:pPr marL="914400" lvl="2" indent="0">
              <a:buNone/>
            </a:pPr>
            <a:r>
              <a:rPr lang="en-US" sz="4400" dirty="0">
                <a:solidFill>
                  <a:schemeClr val="bg1"/>
                </a:solidFill>
              </a:rPr>
              <a:t>1 John 2:6; 1 Peter 2:21-22;                                 1 Corinthians 11:1</a:t>
            </a:r>
          </a:p>
          <a:p>
            <a:pPr marL="571500" indent="-571500" algn="l">
              <a:buFont typeface="Arial" panose="020B0604020202020204" pitchFamily="34" charset="0"/>
              <a:buChar char="•"/>
            </a:pPr>
            <a:r>
              <a:rPr lang="en-US" sz="4400" b="1" dirty="0">
                <a:solidFill>
                  <a:srgbClr val="FFFF00"/>
                </a:solidFill>
              </a:rPr>
              <a:t>Christ is “all and in all”</a:t>
            </a:r>
          </a:p>
          <a:p>
            <a:pPr marL="914400" lvl="2" indent="0">
              <a:buNone/>
            </a:pPr>
            <a:r>
              <a:rPr lang="en-US" sz="4400" dirty="0">
                <a:solidFill>
                  <a:schemeClr val="bg1"/>
                </a:solidFill>
              </a:rPr>
              <a:t>Galatians 3:28-29</a:t>
            </a:r>
          </a:p>
        </p:txBody>
      </p:sp>
    </p:spTree>
    <p:extLst>
      <p:ext uri="{BB962C8B-B14F-4D97-AF65-F5344CB8AC3E}">
        <p14:creationId xmlns:p14="http://schemas.microsoft.com/office/powerpoint/2010/main" val="396124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25E8-7954-4585-90AF-41CD64734273}"/>
              </a:ext>
            </a:extLst>
          </p:cNvPr>
          <p:cNvSpPr>
            <a:spLocks noGrp="1"/>
          </p:cNvSpPr>
          <p:nvPr>
            <p:ph type="ctrTitle"/>
          </p:nvPr>
        </p:nvSpPr>
        <p:spPr>
          <a:xfrm>
            <a:off x="1604865" y="3048000"/>
            <a:ext cx="8770776" cy="1371600"/>
          </a:xfrm>
        </p:spPr>
        <p:txBody>
          <a:bodyPr anchor="ctr">
            <a:normAutofit/>
          </a:bodyPr>
          <a:lstStyle/>
          <a:p>
            <a:pPr algn="l"/>
            <a:r>
              <a:rPr lang="en-US" sz="7200" dirty="0">
                <a:solidFill>
                  <a:schemeClr val="bg1"/>
                </a:solidFill>
                <a:latin typeface="Colored Crayons" panose="02000500000000000000" pitchFamily="2" charset="0"/>
              </a:rPr>
              <a:t>Carnality       Christ</a:t>
            </a:r>
            <a:endParaRPr lang="en-US" sz="7200" dirty="0">
              <a:latin typeface="Colored Crayons" panose="02000500000000000000" pitchFamily="2" charset="0"/>
            </a:endParaRPr>
          </a:p>
        </p:txBody>
      </p:sp>
      <p:sp>
        <p:nvSpPr>
          <p:cNvPr id="3" name="Subtitle 2">
            <a:extLst>
              <a:ext uri="{FF2B5EF4-FFF2-40B4-BE49-F238E27FC236}">
                <a16:creationId xmlns:a16="http://schemas.microsoft.com/office/drawing/2014/main" id="{E1A29AD6-ADC8-4890-8D71-ED5132CACB27}"/>
              </a:ext>
            </a:extLst>
          </p:cNvPr>
          <p:cNvSpPr>
            <a:spLocks noGrp="1"/>
          </p:cNvSpPr>
          <p:nvPr>
            <p:ph type="subTitle" idx="1"/>
          </p:nvPr>
        </p:nvSpPr>
        <p:spPr>
          <a:xfrm>
            <a:off x="7819870" y="5959572"/>
            <a:ext cx="3918042" cy="665162"/>
          </a:xfrm>
        </p:spPr>
        <p:txBody>
          <a:bodyPr>
            <a:noAutofit/>
          </a:bodyPr>
          <a:lstStyle/>
          <a:p>
            <a:r>
              <a:rPr lang="en-US" sz="4000" dirty="0">
                <a:solidFill>
                  <a:schemeClr val="bg1"/>
                </a:solidFill>
              </a:rPr>
              <a:t>Colossians 3:4</a:t>
            </a:r>
          </a:p>
        </p:txBody>
      </p:sp>
      <p:sp>
        <p:nvSpPr>
          <p:cNvPr id="4" name="TextBox 3">
            <a:extLst>
              <a:ext uri="{FF2B5EF4-FFF2-40B4-BE49-F238E27FC236}">
                <a16:creationId xmlns:a16="http://schemas.microsoft.com/office/drawing/2014/main" id="{68D4302C-84D6-4675-8066-133E191DB6EE}"/>
              </a:ext>
            </a:extLst>
          </p:cNvPr>
          <p:cNvSpPr txBox="1"/>
          <p:nvPr/>
        </p:nvSpPr>
        <p:spPr>
          <a:xfrm rot="20428074">
            <a:off x="2735774" y="1194317"/>
            <a:ext cx="136928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Pristina" panose="03060402040406080204" pitchFamily="66" charset="0"/>
                <a:ea typeface="+mn-ea"/>
                <a:cs typeface="+mn-cs"/>
              </a:rPr>
              <a:t>Not</a:t>
            </a: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79C5FAD-2381-4680-98BE-6806966D59AC}"/>
              </a:ext>
            </a:extLst>
          </p:cNvPr>
          <p:cNvSpPr txBox="1"/>
          <p:nvPr/>
        </p:nvSpPr>
        <p:spPr>
          <a:xfrm rot="20428074">
            <a:off x="7872324" y="1119672"/>
            <a:ext cx="136608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Pristina" panose="03060402040406080204" pitchFamily="66" charset="0"/>
                <a:ea typeface="+mn-ea"/>
                <a:cs typeface="+mn-cs"/>
              </a:rPr>
              <a:t>But</a:t>
            </a: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6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2056</Words>
  <Application>Microsoft Office PowerPoint</Application>
  <PresentationFormat>Widescreen</PresentationFormat>
  <Paragraphs>109</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Colored Crayons</vt:lpstr>
      <vt:lpstr>Arial</vt:lpstr>
      <vt:lpstr>Pristina</vt:lpstr>
      <vt:lpstr>Calibri Light</vt:lpstr>
      <vt:lpstr>Calibri</vt:lpstr>
      <vt:lpstr>Office Theme</vt:lpstr>
      <vt:lpstr>PowerPoint Presentation</vt:lpstr>
      <vt:lpstr>Carnality       Christ</vt:lpstr>
      <vt:lpstr>If Then … Therefore, (1-5a)</vt:lpstr>
      <vt:lpstr>Your Members…On the Earth, (5, 8-9)</vt:lpstr>
      <vt:lpstr>The Consequence of sin, (6)</vt:lpstr>
      <vt:lpstr>Final Exhortations, (9-11)</vt:lpstr>
      <vt:lpstr>Carnality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Carnality, But Christ!</dc:title>
  <dc:creator>Stan Cox</dc:creator>
  <cp:lastModifiedBy>Stan Cox</cp:lastModifiedBy>
  <cp:revision>7</cp:revision>
  <dcterms:created xsi:type="dcterms:W3CDTF">2020-08-07T23:45:48Z</dcterms:created>
  <dcterms:modified xsi:type="dcterms:W3CDTF">2020-08-09T02:22:13Z</dcterms:modified>
</cp:coreProperties>
</file>